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embeddedFontLst>
    <p:embeddedFont>
      <p:font typeface="Roboto Thin"/>
      <p:regular r:id="rId52"/>
      <p:bold r:id="rId53"/>
      <p:italic r:id="rId54"/>
      <p:boldItalic r:id="rId55"/>
    </p:embeddedFont>
    <p:embeddedFont>
      <p:font typeface="Roboto Medium"/>
      <p:regular r:id="rId56"/>
      <p:bold r:id="rId57"/>
      <p:italic r:id="rId58"/>
      <p:boldItalic r:id="rId59"/>
    </p:embeddedFont>
    <p:embeddedFont>
      <p:font typeface="Roboto"/>
      <p:regular r:id="rId60"/>
      <p:bold r:id="rId61"/>
      <p:italic r:id="rId62"/>
      <p:boldItalic r:id="rId63"/>
    </p:embeddedFont>
    <p:embeddedFont>
      <p:font typeface="Roboto Condensed Light"/>
      <p:regular r:id="rId64"/>
      <p:bold r:id="rId65"/>
      <p:italic r:id="rId66"/>
      <p:boldItalic r:id="rId67"/>
    </p:embeddedFont>
    <p:embeddedFont>
      <p:font typeface="Roboto Ligh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2" roundtripDataSignature="AMtx7mjk9OyDRnf/FZ6dR+1ZsJPUxZ3e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21EA88-96EC-495F-B3B7-CA6654B55CB5}">
  <a:tblStyle styleId="{9A21EA88-96EC-495F-B3B7-CA6654B55CB5}"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Light-boldItalic.fntdata"/><Relationship Id="rId70" Type="http://schemas.openxmlformats.org/officeDocument/2006/relationships/font" Target="fonts/RobotoLigh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RobotoCondensedLight-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RobotoCondensedLight-italic.fntdata"/><Relationship Id="rId21" Type="http://schemas.openxmlformats.org/officeDocument/2006/relationships/slide" Target="slides/slide16.xml"/><Relationship Id="rId65" Type="http://schemas.openxmlformats.org/officeDocument/2006/relationships/font" Target="fonts/RobotoCondensedLight-bold.fntdata"/><Relationship Id="rId24" Type="http://schemas.openxmlformats.org/officeDocument/2006/relationships/slide" Target="slides/slide19.xml"/><Relationship Id="rId68" Type="http://schemas.openxmlformats.org/officeDocument/2006/relationships/font" Target="fonts/RobotoLight-regular.fntdata"/><Relationship Id="rId23" Type="http://schemas.openxmlformats.org/officeDocument/2006/relationships/slide" Target="slides/slide18.xml"/><Relationship Id="rId67" Type="http://schemas.openxmlformats.org/officeDocument/2006/relationships/font" Target="fonts/RobotoCondensedLight-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Ligh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Thin-bold.fntdata"/><Relationship Id="rId52" Type="http://schemas.openxmlformats.org/officeDocument/2006/relationships/font" Target="fonts/RobotoThin-regular.fntdata"/><Relationship Id="rId11" Type="http://schemas.openxmlformats.org/officeDocument/2006/relationships/slide" Target="slides/slide6.xml"/><Relationship Id="rId55" Type="http://schemas.openxmlformats.org/officeDocument/2006/relationships/font" Target="fonts/RobotoThin-boldItalic.fntdata"/><Relationship Id="rId10" Type="http://schemas.openxmlformats.org/officeDocument/2006/relationships/slide" Target="slides/slide5.xml"/><Relationship Id="rId54" Type="http://schemas.openxmlformats.org/officeDocument/2006/relationships/font" Target="fonts/RobotoThin-italic.fntdata"/><Relationship Id="rId13" Type="http://schemas.openxmlformats.org/officeDocument/2006/relationships/slide" Target="slides/slide8.xml"/><Relationship Id="rId57" Type="http://schemas.openxmlformats.org/officeDocument/2006/relationships/font" Target="fonts/RobotoMedium-bold.fntdata"/><Relationship Id="rId12" Type="http://schemas.openxmlformats.org/officeDocument/2006/relationships/slide" Target="slides/slide7.xml"/><Relationship Id="rId56" Type="http://schemas.openxmlformats.org/officeDocument/2006/relationships/font" Target="fonts/RobotoMedium-regular.fntdata"/><Relationship Id="rId15" Type="http://schemas.openxmlformats.org/officeDocument/2006/relationships/slide" Target="slides/slide10.xml"/><Relationship Id="rId59" Type="http://schemas.openxmlformats.org/officeDocument/2006/relationships/font" Target="fonts/RobotoMedium-boldItalic.fntdata"/><Relationship Id="rId14" Type="http://schemas.openxmlformats.org/officeDocument/2006/relationships/slide" Target="slides/slide9.xml"/><Relationship Id="rId58" Type="http://schemas.openxmlformats.org/officeDocument/2006/relationships/font" Target="fonts/Roboto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890/0012-9623-90.2.205"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Diccionario_de_la_lengua_espa%C3%B1ola" TargetMode="External"/><Relationship Id="rId3" Type="http://schemas.openxmlformats.org/officeDocument/2006/relationships/hyperlink" Target="https://es.wikipedia.org/wiki/Real_Academia_Espa%C3%B1ola" TargetMode="External"/><Relationship Id="rId4" Type="http://schemas.openxmlformats.org/officeDocument/2006/relationships/hyperlink" Target="https://es.wikipedia.org/wiki/Digitalizaci%C3%B3n#cite_note-1" TargetMode="External"/><Relationship Id="rId5" Type="http://schemas.openxmlformats.org/officeDocument/2006/relationships/hyperlink" Target="https://es.wikipedia.org/wiki/Cifra_(matem%C3%A1tica)" TargetMode="External"/><Relationship Id="rId6" Type="http://schemas.openxmlformats.org/officeDocument/2006/relationships/hyperlink" Target="https://es.wikipedia.org/wiki/Digitalizaci%C3%B3n#cite_note-2" TargetMode="External"/><Relationship Id="rId7" Type="http://schemas.openxmlformats.org/officeDocument/2006/relationships/hyperlink" Target="https://es.wikipedia.org/wiki/Digitalizaci%C3%B3n_de_documentos" TargetMode="External"/><Relationship Id="rId8" Type="http://schemas.openxmlformats.org/officeDocument/2006/relationships/hyperlink" Target="https://es.wikipedia.org/wiki/Digitalizaci%C3%B3n_de_vide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Diccionario_de_la_lengua_espa%C3%B1ola" TargetMode="External"/><Relationship Id="rId3" Type="http://schemas.openxmlformats.org/officeDocument/2006/relationships/hyperlink" Target="https://es.wikipedia.org/wiki/Real_Academia_Espa%C3%B1ola" TargetMode="External"/><Relationship Id="rId4" Type="http://schemas.openxmlformats.org/officeDocument/2006/relationships/hyperlink" Target="https://es.wikipedia.org/wiki/Digitalizaci%C3%B3n#cite_note-1" TargetMode="External"/><Relationship Id="rId5" Type="http://schemas.openxmlformats.org/officeDocument/2006/relationships/hyperlink" Target="https://es.wikipedia.org/wiki/Cifra_(matem%C3%A1tica)" TargetMode="External"/><Relationship Id="rId6" Type="http://schemas.openxmlformats.org/officeDocument/2006/relationships/hyperlink" Target="https://es.wikipedia.org/wiki/Digitalizaci%C3%B3n#cite_note-2" TargetMode="External"/><Relationship Id="rId7" Type="http://schemas.openxmlformats.org/officeDocument/2006/relationships/hyperlink" Target="https://es.wikipedia.org/wiki/Digitalizaci%C3%B3n_de_documentos" TargetMode="External"/><Relationship Id="rId8" Type="http://schemas.openxmlformats.org/officeDocument/2006/relationships/hyperlink" Target="https://es.wikipedia.org/wiki/Digitalizaci%C3%B3n_de_video"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Hola todos!</a:t>
            </a:r>
            <a:endParaRPr/>
          </a:p>
          <a:p>
            <a:pPr indent="0" lvl="0" marL="0" rtl="0" algn="l">
              <a:spcBef>
                <a:spcPts val="0"/>
              </a:spcBef>
              <a:spcAft>
                <a:spcPts val="0"/>
              </a:spcAft>
              <a:buNone/>
            </a:pPr>
            <a:r>
              <a:t/>
            </a:r>
            <a:endParaRPr/>
          </a:p>
          <a:p>
            <a:pPr indent="0" lvl="0" marL="0" rtl="0" algn="l">
              <a:spcBef>
                <a:spcPts val="0"/>
              </a:spcBef>
              <a:spcAft>
                <a:spcPts val="0"/>
              </a:spcAft>
              <a:buNone/>
            </a:pPr>
            <a:r>
              <a:rPr lang="es-CO"/>
              <a:t>Soy Dairo Escobar, coordinador del SiB Colombia y del Nodo GBIF para este país.</a:t>
            </a:r>
            <a:endParaRPr/>
          </a:p>
          <a:p>
            <a:pPr indent="0" lvl="0" marL="0" rtl="0" algn="l">
              <a:spcBef>
                <a:spcPts val="0"/>
              </a:spcBef>
              <a:spcAft>
                <a:spcPts val="0"/>
              </a:spcAft>
              <a:buNone/>
            </a:pPr>
            <a:r>
              <a:t/>
            </a:r>
            <a:endParaRPr/>
          </a:p>
          <a:p>
            <a:pPr indent="0" lvl="0" marL="0" rtl="0" algn="l">
              <a:spcBef>
                <a:spcPts val="0"/>
              </a:spcBef>
              <a:spcAft>
                <a:spcPts val="0"/>
              </a:spcAft>
              <a:buNone/>
            </a:pPr>
            <a:r>
              <a:rPr lang="es-CO"/>
              <a:t>Quiero darles la bienvenida a este maravilloso taller que  </a:t>
            </a:r>
            <a:r>
              <a:rPr b="0" i="0" lang="es-CO" sz="1200">
                <a:solidFill>
                  <a:schemeClr val="dk1"/>
                </a:solidFill>
                <a:latin typeface="Calibri"/>
                <a:ea typeface="Calibri"/>
                <a:cs typeface="Calibri"/>
                <a:sym typeface="Calibri"/>
              </a:rPr>
              <a:t>busca compartir con ustedes y toda la comunidad las buenas prácticas que facilitan la gestión de información y datos sobre biodiversidad para su publicación, acceso y uso; siempre de manera gratuita y libre, como parte de la filosofía de trabajo de GBIF.</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Nuestro objetivo será </a:t>
            </a:r>
            <a:r>
              <a:rPr b="1" i="0" lang="es-CO" sz="1200">
                <a:solidFill>
                  <a:schemeClr val="dk1"/>
                </a:solidFill>
                <a:latin typeface="Calibri"/>
                <a:ea typeface="Calibri"/>
                <a:cs typeface="Calibri"/>
                <a:sym typeface="Calibri"/>
              </a:rPr>
              <a:t>Mejorar las capacidades de trabajo con datos sobre biodiversidad</a:t>
            </a:r>
            <a:r>
              <a:rPr b="0" i="0" lang="es-CO" sz="1200">
                <a:solidFill>
                  <a:schemeClr val="dk1"/>
                </a:solidFill>
                <a:latin typeface="Calibri"/>
                <a:ea typeface="Calibri"/>
                <a:cs typeface="Calibri"/>
                <a:sym typeface="Calibri"/>
              </a:rPr>
              <a:t> y compartir las buenas prácticas que pueden ser aplicadas en las diferentes etapas del flujo de trabajo.</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s-CO" sz="1200" u="none" strike="noStrike">
                <a:solidFill>
                  <a:schemeClr val="dk1"/>
                </a:solidFill>
                <a:latin typeface="Calibri"/>
                <a:ea typeface="Calibri"/>
                <a:cs typeface="Calibri"/>
                <a:sym typeface="Calibri"/>
              </a:rPr>
              <a:t>Este es un taller diseñado y organizado en conjunto por el SiB Colombia, Conabio México, GBIF Argentina, GBIF Chile, VertNet y por supuesto con el apoyo de la red global de GBIF.</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CO"/>
              <a:t>Con las respuestas obtenidas creo que es claro que la investigación de la biodiversidad, así como la conservación y el uso sostenible de la misma, no se pueden lograr si los datos no se preservan, publican y hacen accesibles.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CO"/>
              <a:t>Por lo tanto, la digitalización y el almacenamiento es un primer paso hacia un mayor acceso a los datos sobre biodiversidad.</a:t>
            </a:r>
            <a:endParaRPr/>
          </a:p>
          <a:p>
            <a:pPr indent="0" lvl="0" marL="0" rtl="0" algn="l">
              <a:spcBef>
                <a:spcPts val="0"/>
              </a:spcBef>
              <a:spcAft>
                <a:spcPts val="0"/>
              </a:spcAft>
              <a:buNone/>
            </a:pPr>
            <a:r>
              <a:t/>
            </a:r>
            <a:endParaRPr/>
          </a:p>
        </p:txBody>
      </p:sp>
      <p:sp>
        <p:nvSpPr>
          <p:cNvPr id="233" name="Google Shape;23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La entrada y compiación de datos es inherentemente suceotible a errores tanto simples como complejos.</a:t>
            </a:r>
            <a:endParaRPr/>
          </a:p>
        </p:txBody>
      </p:sp>
      <p:sp>
        <p:nvSpPr>
          <p:cNvPr id="260" name="Google Shape;26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Los datos son el corazón de las ciencias. </a:t>
            </a:r>
            <a:endParaRPr/>
          </a:p>
          <a:p>
            <a:pPr indent="0" lvl="0" marL="0" rtl="0" algn="l">
              <a:spcBef>
                <a:spcPts val="0"/>
              </a:spcBef>
              <a:spcAft>
                <a:spcPts val="0"/>
              </a:spcAft>
              <a:buNone/>
            </a:pPr>
            <a:r>
              <a:t/>
            </a:r>
            <a:endParaRPr/>
          </a:p>
          <a:p>
            <a:pPr indent="0" lvl="0" marL="0" rtl="0" algn="l">
              <a:spcBef>
                <a:spcPts val="0"/>
              </a:spcBef>
              <a:spcAft>
                <a:spcPts val="0"/>
              </a:spcAft>
              <a:buNone/>
            </a:pPr>
            <a:r>
              <a:rPr lang="es-CO"/>
              <a:t>Digitalizar tanto como se pueda nos permitirá reducir el esfuerzo total y cumplir con objetivos variables en el tiempo.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6" name="Google Shape;27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1" name="Google Shape;34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Consideraciones adiciones que van a influir en el proceso de digitalización, manejo y almacenamiento de los datos</a:t>
            </a:r>
            <a:endParaRPr/>
          </a:p>
        </p:txBody>
      </p:sp>
      <p:sp>
        <p:nvSpPr>
          <p:cNvPr id="351" name="Google Shape;35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Una base de datos debe estar diseñada de tal modo que permita comparar y analizar sus datos, para ello debemos buscar en la medida de lo posible, su estandarización y normalización. Además debe contar con una buena interface para facilitar la tarea de la introducción de datos.</a:t>
            </a:r>
            <a:endParaRPr/>
          </a:p>
          <a:p>
            <a:pPr indent="0" lvl="0" marL="0" rtl="0" algn="l">
              <a:spcBef>
                <a:spcPts val="0"/>
              </a:spcBef>
              <a:spcAft>
                <a:spcPts val="0"/>
              </a:spcAft>
              <a:buNone/>
            </a:pPr>
            <a:r>
              <a:t/>
            </a:r>
            <a:endParaRPr/>
          </a:p>
          <a:p>
            <a:pPr indent="0" lvl="0" marL="0" rtl="0" algn="l">
              <a:spcBef>
                <a:spcPts val="0"/>
              </a:spcBef>
              <a:spcAft>
                <a:spcPts val="0"/>
              </a:spcAft>
              <a:buNone/>
            </a:pPr>
            <a:r>
              <a:rPr lang="es-CO"/>
              <a:t>Mediante la estandarización buscamos el manejar datos consistentes y de calidad. Esto se puede conseguir: 1. Separando la información en diferentes campos. 2. Utilizando estándares, vocabularios controlados, estableciendo criterios y protocolos.</a:t>
            </a:r>
            <a:endParaRPr/>
          </a:p>
          <a:p>
            <a:pPr indent="0" lvl="0" marL="0" rtl="0" algn="l">
              <a:spcBef>
                <a:spcPts val="0"/>
              </a:spcBef>
              <a:spcAft>
                <a:spcPts val="0"/>
              </a:spcAft>
              <a:buNone/>
            </a:pPr>
            <a:r>
              <a:t/>
            </a:r>
            <a:endParaRPr/>
          </a:p>
          <a:p>
            <a:pPr indent="0" lvl="0" marL="0" rtl="0" algn="l">
              <a:spcBef>
                <a:spcPts val="0"/>
              </a:spcBef>
              <a:spcAft>
                <a:spcPts val="0"/>
              </a:spcAft>
              <a:buNone/>
            </a:pPr>
            <a:r>
              <a:rPr lang="es-CO"/>
              <a:t>La normalización de bases de datos consiste en aplicar un modelo relacional en el que la información esté repartida en diferentes tablas. 1. Evitar la redundancia de los datos. 2. Disminuir problemas de actualización de los datos. 3. Protege la integridad de los datos.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la </a:t>
            </a:r>
            <a:r>
              <a:rPr b="1" i="0" lang="es-CO" sz="1200">
                <a:solidFill>
                  <a:schemeClr val="dk1"/>
                </a:solidFill>
                <a:latin typeface="Calibri"/>
                <a:ea typeface="Calibri"/>
                <a:cs typeface="Calibri"/>
                <a:sym typeface="Calibri"/>
              </a:rPr>
              <a:t>redundancia</a:t>
            </a:r>
            <a:r>
              <a:rPr b="0" i="0" lang="es-CO" sz="1200">
                <a:solidFill>
                  <a:schemeClr val="dk1"/>
                </a:solidFill>
                <a:latin typeface="Calibri"/>
                <a:ea typeface="Calibri"/>
                <a:cs typeface="Calibri"/>
                <a:sym typeface="Calibri"/>
              </a:rPr>
              <a:t> es una propiedad de los mensajes, consistente en tener partes predecibles a partir del resto del mensaje y que, por tanto, en sí mismo no aportan nueva información o "repiten" parte de la información.</a:t>
            </a:r>
            <a:endParaRPr/>
          </a:p>
          <a:p>
            <a:pPr indent="0" lvl="0" marL="0" rtl="0" algn="l">
              <a:spcBef>
                <a:spcPts val="0"/>
              </a:spcBef>
              <a:spcAft>
                <a:spcPts val="0"/>
              </a:spcAft>
              <a:buNone/>
            </a:pPr>
            <a:br>
              <a:rPr lang="es-CO"/>
            </a:br>
            <a:r>
              <a:rPr i="1" lang="es-CO"/>
              <a:t>"Sube arriba"</a:t>
            </a:r>
            <a:r>
              <a:rPr lang="es-CO"/>
              <a:t>.b. </a:t>
            </a:r>
            <a:r>
              <a:rPr i="1" lang="es-CO"/>
              <a:t>"Baja abajo"</a:t>
            </a:r>
            <a:r>
              <a:rPr lang="es-CO"/>
              <a:t>.c. </a:t>
            </a:r>
            <a:r>
              <a:rPr i="1" lang="es-CO"/>
              <a:t>"Salir afuera"</a:t>
            </a:r>
            <a:r>
              <a:rPr lang="es-CO"/>
              <a:t>.d. </a:t>
            </a:r>
            <a:r>
              <a:rPr i="1" lang="es-CO"/>
              <a:t>"Entrar adentro"</a:t>
            </a:r>
            <a:r>
              <a:rPr lang="es-CO"/>
              <a:t>.e. </a:t>
            </a:r>
            <a:r>
              <a:rPr i="1" lang="es-CO"/>
              <a:t>"Cadáver muerto"</a:t>
            </a:r>
            <a:r>
              <a:rPr lang="es-CO"/>
              <a:t>.f. </a:t>
            </a:r>
            <a:r>
              <a:rPr i="1" lang="es-CO"/>
              <a:t>"Librería de libros"</a:t>
            </a:r>
            <a:r>
              <a:rPr lang="es-CO"/>
              <a:t>.g. </a:t>
            </a:r>
            <a:r>
              <a:rPr i="1" lang="es-CO"/>
              <a:t>"Agua mojada"</a:t>
            </a:r>
            <a:r>
              <a:rPr lang="es-CO"/>
              <a:t>.</a:t>
            </a:r>
            <a:endParaRPr/>
          </a:p>
        </p:txBody>
      </p:sp>
      <p:sp>
        <p:nvSpPr>
          <p:cNvPr id="361" name="Google Shape;36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A propósito de las buenas practicas, que no falten las de nuestra comunicación para un adecuado desarrollo del taller en este espacio. </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Roboto Light"/>
              <a:ea typeface="Roboto Light"/>
              <a:cs typeface="Roboto Light"/>
              <a:sym typeface="Roboto Light"/>
            </a:endParaRPr>
          </a:p>
          <a:p>
            <a:pPr indent="-171450" lvl="0" marL="171450" marR="0" rtl="0" algn="l">
              <a:lnSpc>
                <a:spcPct val="100000"/>
              </a:lnSpc>
              <a:spcBef>
                <a:spcPts val="0"/>
              </a:spcBef>
              <a:spcAft>
                <a:spcPts val="0"/>
              </a:spcAft>
              <a:buClr>
                <a:schemeClr val="dk1"/>
              </a:buClr>
              <a:buSzPts val="1200"/>
              <a:buFont typeface="Arial"/>
              <a:buChar char="•"/>
            </a:pPr>
            <a:r>
              <a:rPr lang="es-CO" sz="1200">
                <a:latin typeface="Roboto Light"/>
                <a:ea typeface="Roboto Light"/>
                <a:cs typeface="Roboto Light"/>
                <a:sym typeface="Roboto Light"/>
              </a:rPr>
              <a:t>Use la función de </a:t>
            </a:r>
            <a:r>
              <a:rPr lang="es-CO" sz="1200">
                <a:latin typeface="Roboto Medium"/>
                <a:ea typeface="Roboto Medium"/>
                <a:cs typeface="Roboto Medium"/>
                <a:sym typeface="Roboto Medium"/>
              </a:rPr>
              <a:t>Preguntas y respuestas (Q&amp;A) </a:t>
            </a:r>
            <a:r>
              <a:rPr lang="es-CO" sz="1200">
                <a:latin typeface="Roboto Light"/>
                <a:ea typeface="Roboto Light"/>
                <a:cs typeface="Roboto Light"/>
                <a:sym typeface="Roboto Light"/>
              </a:rPr>
              <a:t>para dejar sus comentarios y preguntas a lo largo de la presentación.</a:t>
            </a:r>
            <a:endParaRPr/>
          </a:p>
          <a:p>
            <a:pPr indent="-95250" lvl="0" marL="171450" rtl="0" algn="l">
              <a:spcBef>
                <a:spcPts val="0"/>
              </a:spcBef>
              <a:spcAft>
                <a:spcPts val="0"/>
              </a:spcAft>
              <a:buClr>
                <a:schemeClr val="dk1"/>
              </a:buClr>
              <a:buSzPts val="1200"/>
              <a:buFont typeface="Arial"/>
              <a:buNone/>
            </a:pPr>
            <a:r>
              <a:t/>
            </a:r>
            <a:endParaRPr/>
          </a:p>
          <a:p>
            <a:pPr indent="-171450" lvl="0" marL="171450" marR="0" rtl="0" algn="l">
              <a:lnSpc>
                <a:spcPct val="100000"/>
              </a:lnSpc>
              <a:spcBef>
                <a:spcPts val="0"/>
              </a:spcBef>
              <a:spcAft>
                <a:spcPts val="0"/>
              </a:spcAft>
              <a:buClr>
                <a:schemeClr val="dk1"/>
              </a:buClr>
              <a:buSzPts val="1200"/>
              <a:buFont typeface="Arial"/>
              <a:buChar char="•"/>
            </a:pPr>
            <a:r>
              <a:rPr lang="es-CO" sz="1200">
                <a:latin typeface="Roboto Light"/>
                <a:ea typeface="Roboto Light"/>
                <a:cs typeface="Roboto Light"/>
                <a:sym typeface="Roboto Light"/>
              </a:rPr>
              <a:t>Una vez finalizada la charla, use la función </a:t>
            </a:r>
            <a:r>
              <a:rPr lang="es-CO" sz="1200">
                <a:latin typeface="Roboto Medium"/>
                <a:ea typeface="Roboto Medium"/>
                <a:cs typeface="Roboto Medium"/>
                <a:sym typeface="Roboto Medium"/>
              </a:rPr>
              <a:t>Levantar la mano </a:t>
            </a:r>
            <a:r>
              <a:rPr lang="es-CO" sz="1200">
                <a:latin typeface="Roboto Light"/>
                <a:ea typeface="Roboto Light"/>
                <a:cs typeface="Roboto Light"/>
                <a:sym typeface="Roboto Light"/>
              </a:rPr>
              <a:t>para realizar sus preguntas al ponente, esta alternativa le ayudará a sacarle más provecho al taller.</a:t>
            </a:r>
            <a:endParaRPr/>
          </a:p>
          <a:p>
            <a:pPr indent="-95250" lvl="0" marL="171450" rtl="0" algn="l">
              <a:spcBef>
                <a:spcPts val="0"/>
              </a:spcBef>
              <a:spcAft>
                <a:spcPts val="0"/>
              </a:spcAft>
              <a:buClr>
                <a:schemeClr val="dk1"/>
              </a:buClr>
              <a:buSzPts val="1200"/>
              <a:buFont typeface="Arial"/>
              <a:buNone/>
            </a:pPr>
            <a:r>
              <a:t/>
            </a:r>
            <a:endParaRPr/>
          </a:p>
          <a:p>
            <a:pPr indent="-171450" lvl="0" marL="171450" marR="0" rtl="0" algn="l">
              <a:lnSpc>
                <a:spcPct val="100000"/>
              </a:lnSpc>
              <a:spcBef>
                <a:spcPts val="0"/>
              </a:spcBef>
              <a:spcAft>
                <a:spcPts val="0"/>
              </a:spcAft>
              <a:buClr>
                <a:schemeClr val="dk1"/>
              </a:buClr>
              <a:buSzPts val="1200"/>
              <a:buFont typeface="Arial"/>
              <a:buChar char="•"/>
            </a:pPr>
            <a:r>
              <a:rPr lang="es-CO" sz="1200">
                <a:latin typeface="Roboto Light"/>
                <a:ea typeface="Roboto Light"/>
                <a:cs typeface="Roboto Light"/>
                <a:sym typeface="Roboto Light"/>
              </a:rPr>
              <a:t>Evite hacer sus preguntas en el canal del Chat, ahí podrían pasar desapercibidas.</a:t>
            </a:r>
            <a:endParaRPr>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92" name="Google Shape;9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En el diseño de bases de datos relacionales, se llama clave primaria o llave primaria o clave principal a un campo o a una combinación de campos que identifica de forma única a cada fila de una tabla. Una clave primaria comprende de esta manera una columna o conjunto de columnas.</a:t>
            </a:r>
            <a:endParaRPr/>
          </a:p>
        </p:txBody>
      </p:sp>
      <p:sp>
        <p:nvSpPr>
          <p:cNvPr id="415" name="Google Shape;41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En el diseño de bases de datos relacionales, se llama clave primaria o llave primaria o clave principal a un campo o a una combinación de campos que identifica de forma única a cada fila de una tabla. Una clave primaria comprende de esta manera una columna o conjunto de columnas.</a:t>
            </a:r>
            <a:endParaRPr/>
          </a:p>
        </p:txBody>
      </p:sp>
      <p:sp>
        <p:nvSpPr>
          <p:cNvPr id="435" name="Google Shape;43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En el diseño de bases de datos relacionales, se llama clave primaria o llave primaria o clave principal a un campo o a una combinación de campos que identifica de forma única a cada fila de una tabla. Una clave primaria comprende de esta manera una columna o conjunto de columnas.</a:t>
            </a:r>
            <a:endParaRPr/>
          </a:p>
        </p:txBody>
      </p:sp>
      <p:sp>
        <p:nvSpPr>
          <p:cNvPr id="445" name="Google Shape;44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sz="1200">
                <a:latin typeface="Roboto Light"/>
                <a:ea typeface="Roboto Light"/>
                <a:cs typeface="Roboto Light"/>
                <a:sym typeface="Roboto Light"/>
              </a:rPr>
              <a:t>El desarrollo de una interfaz de usuario específica para la introducción de datos también puede ser una forma de reducir los errores de introducción de datos.</a:t>
            </a:r>
            <a:endParaRPr/>
          </a:p>
          <a:p>
            <a:pPr indent="0" lvl="0" marL="0" rtl="0" algn="l">
              <a:spcBef>
                <a:spcPts val="0"/>
              </a:spcBef>
              <a:spcAft>
                <a:spcPts val="0"/>
              </a:spcAft>
              <a:buNone/>
            </a:pPr>
            <a:r>
              <a:t/>
            </a:r>
            <a:endParaRPr sz="1200">
              <a:latin typeface="Roboto Light"/>
              <a:ea typeface="Roboto Light"/>
              <a:cs typeface="Roboto Light"/>
              <a:sym typeface="Roboto Light"/>
            </a:endParaRPr>
          </a:p>
          <a:p>
            <a:pPr indent="0" lvl="0" marL="0" rtl="0" algn="l">
              <a:spcBef>
                <a:spcPts val="0"/>
              </a:spcBef>
              <a:spcAft>
                <a:spcPts val="0"/>
              </a:spcAft>
              <a:buNone/>
            </a:pPr>
            <a:r>
              <a:rPr lang="es-CO" sz="1200">
                <a:latin typeface="Roboto Light"/>
                <a:ea typeface="Roboto Light"/>
                <a:cs typeface="Roboto Light"/>
                <a:sym typeface="Roboto Light"/>
              </a:rPr>
              <a:t>Muchas instituciones utilizan personal no cualificado o voluntarios como operadores de entrada de datos y el desarrollo de una interfaz de usuario sencilla (no técnica) con la que los operadores de entrada de datos se sientan cómodos puede aumentar la precisión de la entrada.</a:t>
            </a:r>
            <a:endParaRPr/>
          </a:p>
          <a:p>
            <a:pPr indent="0" lvl="0" marL="0" rtl="0" algn="l">
              <a:spcBef>
                <a:spcPts val="0"/>
              </a:spcBef>
              <a:spcAft>
                <a:spcPts val="0"/>
              </a:spcAft>
              <a:buNone/>
            </a:pPr>
            <a:r>
              <a:t/>
            </a:r>
            <a:endParaRPr sz="1200">
              <a:latin typeface="Roboto Light"/>
              <a:ea typeface="Roboto Light"/>
              <a:cs typeface="Roboto Light"/>
              <a:sym typeface="Roboto Light"/>
            </a:endParaRPr>
          </a:p>
          <a:p>
            <a:pPr indent="0" lvl="0" marL="0" rtl="0" algn="l">
              <a:spcBef>
                <a:spcPts val="0"/>
              </a:spcBef>
              <a:spcAft>
                <a:spcPts val="0"/>
              </a:spcAft>
              <a:buNone/>
            </a:pPr>
            <a:r>
              <a:rPr lang="es-CO" sz="1200">
                <a:latin typeface="Roboto Light"/>
                <a:ea typeface="Roboto Light"/>
                <a:cs typeface="Roboto Light"/>
                <a:sym typeface="Roboto Light"/>
              </a:rPr>
              <a:t>Una interfaz de este tipo puede ayudar a la introducción de datos al poder buscar rápidamente en los campos de autoridad, en las entradas existentes en la base de datos, en otras bases de datos relacionadas, e incluso utilizar motores de búsqueda como Google, que pueden ayudar a un operador a decidir la ortografía o la terminología correcta cuando tenga dificultades para leer una etiqueta, o a determinar qué debe y qué no debe ir en determinados campos.</a:t>
            </a:r>
            <a:endParaRPr/>
          </a:p>
          <a:p>
            <a:pPr indent="0" lvl="0" marL="0" rtl="0" algn="l">
              <a:spcBef>
                <a:spcPts val="0"/>
              </a:spcBef>
              <a:spcAft>
                <a:spcPts val="0"/>
              </a:spcAft>
              <a:buNone/>
            </a:pPr>
            <a:r>
              <a:t/>
            </a:r>
            <a:endParaRPr sz="1200">
              <a:latin typeface="Roboto Light"/>
              <a:ea typeface="Roboto Light"/>
              <a:cs typeface="Roboto Light"/>
              <a:sym typeface="Roboto Light"/>
            </a:endParaRPr>
          </a:p>
          <a:p>
            <a:pPr indent="0" lvl="0" marL="0" rtl="0" algn="l">
              <a:spcBef>
                <a:spcPts val="0"/>
              </a:spcBef>
              <a:spcAft>
                <a:spcPts val="0"/>
              </a:spcAft>
              <a:buNone/>
            </a:pPr>
            <a:r>
              <a:rPr lang="es-CO" sz="1200">
                <a:latin typeface="Roboto Light"/>
                <a:ea typeface="Roboto Light"/>
                <a:cs typeface="Roboto Light"/>
                <a:sym typeface="Roboto Light"/>
              </a:rPr>
              <a:t>En algunos casos, esto puede aplicarse mediante un diseño de base de datos que incorpore tablas de autoridad y menús desplegables (listas de selección) que impidan al personal no cualificado en la introducción de datos tener que tomar decisiones sobre nombres, localidades o hábitats.</a:t>
            </a:r>
            <a:endParaRPr/>
          </a:p>
        </p:txBody>
      </p:sp>
      <p:sp>
        <p:nvSpPr>
          <p:cNvPr id="500" name="Google Shape;50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Una buena documentación se produce tanto a nivel de conjunto de datos como de registro de datos.</a:t>
            </a:r>
            <a:endParaRPr/>
          </a:p>
          <a:p>
            <a:pPr indent="0" lvl="0" marL="0" rtl="0" algn="l">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Los metadatos proporcionan información sobre los conjuntos de datos, como el contenido, la extensión, la accesibilidad, la actualidad, la integridad, la adecuación a los fines y la idoneidad para el uso. </a:t>
            </a:r>
            <a:endParaRPr/>
          </a:p>
          <a:p>
            <a:pPr indent="0" lvl="0" marL="0" rtl="0" algn="l">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Cuando se proporcionan metadatos, el usuario puede conocer la calidad de un conjunto de datos y determinar su idoneidad antes de utilizarlo.</a:t>
            </a:r>
            <a:endParaRPr/>
          </a:p>
          <a:p>
            <a:pPr indent="0" lvl="0" marL="0" rtl="0" algn="l">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Unos buenos metadatos permiten mejorar el intercambio, la búsqueda y la recuperación de datos.</a:t>
            </a:r>
            <a:endParaRPr/>
          </a:p>
          <a:p>
            <a:pPr indent="0" lvl="0" marL="0" rtl="0" algn="l">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Los metadatos suelen referirse a todo el conjunto de datos, aunque algunos consideran que la documentación de los datos a nivel de registro (como el registro de la precisión) son metadatos a nivel de registro.</a:t>
            </a:r>
            <a:endParaRPr/>
          </a:p>
          <a:p>
            <a:pPr indent="0" lvl="0" marL="0" rtl="0" algn="l">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Independientemente de su denominación, una buena documentación tanto a nivel de conjunto de datos como de registro es importante.</a:t>
            </a:r>
            <a:endParaRPr/>
          </a:p>
          <a:p>
            <a:pPr indent="0" lvl="0" marL="0" rtl="0" algn="l">
              <a:spcBef>
                <a:spcPts val="0"/>
              </a:spcBef>
              <a:spcAft>
                <a:spcPts val="0"/>
              </a:spcAft>
              <a:buClr>
                <a:schemeClr val="dk1"/>
              </a:buClr>
              <a:buSzPts val="1200"/>
              <a:buFont typeface="Calibri"/>
              <a:buNone/>
            </a:pPr>
            <a:r>
              <a:t/>
            </a:r>
            <a:endParaRPr sz="1200">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Los datos deben estar documentados con metadatos suficientemente detallados para permitir su uso por parte de terceros sin hacer referencia al autor de los datos.</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200"/>
              <a:buFont typeface="Roboto Light"/>
              <a:buNone/>
            </a:pPr>
            <a:r>
              <a:rPr lang="es-CO" sz="1200">
                <a:latin typeface="Roboto Light"/>
                <a:ea typeface="Roboto Light"/>
                <a:cs typeface="Roboto Light"/>
                <a:sym typeface="Roboto Light"/>
              </a:rPr>
              <a:t>Nunca se insistirá demasiado en el valor y la necesidad de una buena documentación. Ayuda a los usuarios a saber de qué datos se trata, cuál es su calidad y para qué fines pueden ser adecuados. También ayuda a los conservadores y a los custodios de los datos a hacer un seguimiento de los mismos y de su calidad y a no malgastar recursos en la comprobación de supuestos errores.</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Roboto Light"/>
              <a:ea typeface="Roboto Light"/>
              <a:cs typeface="Roboto Light"/>
              <a:sym typeface="Roboto Light"/>
            </a:endParaRPr>
          </a:p>
          <a:p>
            <a:pPr indent="0" lvl="0" marL="0" rtl="0" algn="l">
              <a:spcBef>
                <a:spcPts val="0"/>
              </a:spcBef>
              <a:spcAft>
                <a:spcPts val="0"/>
              </a:spcAft>
              <a:buClr>
                <a:schemeClr val="dk1"/>
              </a:buClr>
              <a:buSzPts val="1200"/>
              <a:buFont typeface="Calibri"/>
              <a:buNone/>
            </a:pPr>
            <a:r>
              <a:t/>
            </a:r>
            <a:endParaRPr sz="1200">
              <a:latin typeface="Roboto Light"/>
              <a:ea typeface="Roboto Light"/>
              <a:cs typeface="Roboto Light"/>
              <a:sym typeface="Roboto Light"/>
            </a:endParaRPr>
          </a:p>
        </p:txBody>
      </p:sp>
      <p:sp>
        <p:nvSpPr>
          <p:cNvPr id="510" name="Google Shape;51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Char char="•"/>
            </a:pPr>
            <a:r>
              <a:rPr lang="es-CO" sz="1200">
                <a:latin typeface="Roboto Light"/>
                <a:ea typeface="Roboto Light"/>
                <a:cs typeface="Roboto Light"/>
                <a:sym typeface="Roboto Light"/>
              </a:rPr>
              <a:t>Mantenga su </a:t>
            </a:r>
            <a:r>
              <a:rPr lang="es-CO" sz="1200">
                <a:latin typeface="Roboto Medium"/>
                <a:ea typeface="Roboto Medium"/>
                <a:cs typeface="Roboto Medium"/>
                <a:sym typeface="Roboto Medium"/>
              </a:rPr>
              <a:t>micrófono en silencio</a:t>
            </a:r>
            <a:r>
              <a:rPr lang="es-CO" sz="1200">
                <a:latin typeface="Roboto Light"/>
                <a:ea typeface="Roboto Light"/>
                <a:cs typeface="Roboto Light"/>
                <a:sym typeface="Roboto Light"/>
              </a:rPr>
              <a:t>. </a:t>
            </a:r>
            <a:r>
              <a:rPr lang="es-CO">
                <a:latin typeface="Roboto Light"/>
                <a:ea typeface="Roboto Light"/>
                <a:cs typeface="Roboto Light"/>
                <a:sym typeface="Roboto Light"/>
              </a:rPr>
              <a:t>Nuestro equipo de apoyo lo habilitará y le indicará cuándo activarlo para que intervenga.</a:t>
            </a:r>
            <a:endParaRPr/>
          </a:p>
          <a:p>
            <a:pPr indent="-95250" lvl="0" marL="171450" marR="0" rtl="0" algn="l">
              <a:lnSpc>
                <a:spcPct val="100000"/>
              </a:lnSpc>
              <a:spcBef>
                <a:spcPts val="0"/>
              </a:spcBef>
              <a:spcAft>
                <a:spcPts val="0"/>
              </a:spcAft>
              <a:buClr>
                <a:schemeClr val="dk1"/>
              </a:buClr>
              <a:buSzPts val="1200"/>
              <a:buFont typeface="Arial"/>
              <a:buNone/>
            </a:pPr>
            <a:r>
              <a:t/>
            </a:r>
            <a:endParaRPr>
              <a:latin typeface="Roboto Light"/>
              <a:ea typeface="Roboto Light"/>
              <a:cs typeface="Roboto Light"/>
              <a:sym typeface="Roboto Light"/>
            </a:endParaRPr>
          </a:p>
          <a:p>
            <a:pPr indent="-171450" lvl="0" marL="17145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Al usar el chat, sea cortés, amable e inclusivo; este canal estará habilitado para conversar con los demás asistentes. </a:t>
            </a:r>
            <a:endParaRPr/>
          </a:p>
          <a:p>
            <a:pPr indent="-95250" lvl="0" marL="17145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El uso inapropiado de los canales de interacción: chat, Q&amp;A, o micrófono, se sancionará con la expulsión de la sala virtual.</a:t>
            </a:r>
            <a:endParaRPr/>
          </a:p>
          <a:p>
            <a:pPr indent="-95250" lvl="0" marL="17145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Votación.... recordar.</a:t>
            </a:r>
            <a:endParaRPr/>
          </a:p>
          <a:p>
            <a:pPr indent="-95250" lvl="0" marL="17145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Finalmente asegúrense que su nombre de usuario en la plataforma aparezca adecuadamente.</a:t>
            </a:r>
            <a:endParaRPr/>
          </a:p>
          <a:p>
            <a:pPr indent="0" lvl="0" marL="0" rtl="0" algn="l">
              <a:spcBef>
                <a:spcPts val="0"/>
              </a:spcBef>
              <a:spcAft>
                <a:spcPts val="0"/>
              </a:spcAft>
              <a:buNone/>
            </a:pPr>
            <a:br>
              <a:rPr lang="es-CO"/>
            </a:br>
            <a:endParaRPr b="0" i="0" sz="1200">
              <a:solidFill>
                <a:schemeClr val="dk1"/>
              </a:solidFill>
              <a:latin typeface="Calibri"/>
              <a:ea typeface="Calibri"/>
              <a:cs typeface="Calibri"/>
              <a:sym typeface="Calibri"/>
            </a:endParaRPr>
          </a:p>
        </p:txBody>
      </p:sp>
      <p:sp>
        <p:nvSpPr>
          <p:cNvPr id="110" name="Google Shape;1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El almacenamiento de datos puede afectar a la calidad de los mismos de varias maneras. Muchas de ellas no son obvias, pero deben tenerse en cuenta tanto en el diseño de la base de datos como en la unidad de la cadena de calidad de los datos.</a:t>
            </a:r>
            <a:endParaRPr/>
          </a:p>
          <a:p>
            <a:pPr indent="0" lvl="0" marL="0" rtl="0" algn="l">
              <a:spcBef>
                <a:spcPts val="0"/>
              </a:spcBef>
              <a:spcAft>
                <a:spcPts val="0"/>
              </a:spcAft>
              <a:buNone/>
            </a:pPr>
            <a:r>
              <a:t/>
            </a:r>
            <a:endParaRPr/>
          </a:p>
          <a:p>
            <a:pPr indent="0" lvl="0" marL="0" rtl="0" algn="l">
              <a:spcBef>
                <a:spcPts val="0"/>
              </a:spcBef>
              <a:spcAft>
                <a:spcPts val="0"/>
              </a:spcAft>
              <a:buNone/>
            </a:pPr>
            <a:r>
              <a:rPr lang="es-CO"/>
              <a:t>En esta sección se examinan algunos de los principales principios del almacenamiento de datos en relación con la calidad de los mismos.</a:t>
            </a:r>
            <a:endParaRPr/>
          </a:p>
          <a:p>
            <a:pPr indent="0" lvl="0" marL="0" rtl="0" algn="l">
              <a:spcBef>
                <a:spcPts val="0"/>
              </a:spcBef>
              <a:spcAft>
                <a:spcPts val="0"/>
              </a:spcAft>
              <a:buNone/>
            </a:pPr>
            <a:r>
              <a:t/>
            </a:r>
            <a:endParaRPr/>
          </a:p>
          <a:p>
            <a:pPr indent="-457200" lvl="0" marL="457200" rtl="0" algn="l">
              <a:spcBef>
                <a:spcPts val="0"/>
              </a:spcBef>
              <a:spcAft>
                <a:spcPts val="0"/>
              </a:spcAft>
              <a:buClr>
                <a:schemeClr val="dk1"/>
              </a:buClr>
              <a:buSzPts val="1200"/>
              <a:buFont typeface="Roboto Light"/>
              <a:buAutoNum type="arabicPeriod"/>
            </a:pPr>
            <a:r>
              <a:rPr lang="es-CO" sz="1200">
                <a:latin typeface="Roboto Light"/>
                <a:ea typeface="Roboto Light"/>
                <a:cs typeface="Roboto Light"/>
                <a:sym typeface="Roboto Light"/>
              </a:rPr>
              <a:t>Las copias de seguridad periódicas de los datos ayudan a garantizar niveles de calidad constantes. Es esencial que las organizaciones mantengan procedimientos actualizados de recuperación de desastres y copias de seguridad. Cuando los datos se pierden o se corrompen hay una pérdida de calidad.</a:t>
            </a:r>
            <a:endParaRPr/>
          </a:p>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1" name="Google Shape;52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Clr>
                <a:schemeClr val="dk1"/>
              </a:buClr>
              <a:buSzPts val="1200"/>
              <a:buFont typeface="Calibri"/>
              <a:buNone/>
            </a:pPr>
            <a:r>
              <a:t/>
            </a:r>
            <a:endParaRPr sz="1200">
              <a:latin typeface="Roboto Light"/>
              <a:ea typeface="Roboto Light"/>
              <a:cs typeface="Roboto Light"/>
              <a:sym typeface="Roboto Light"/>
            </a:endParaRPr>
          </a:p>
          <a:p>
            <a:pPr indent="-457200" lvl="0" marL="457200" rtl="0" algn="l">
              <a:spcBef>
                <a:spcPts val="0"/>
              </a:spcBef>
              <a:spcAft>
                <a:spcPts val="0"/>
              </a:spcAft>
              <a:buClr>
                <a:schemeClr val="dk1"/>
              </a:buClr>
              <a:buSzPts val="1200"/>
              <a:buFont typeface="Roboto Light"/>
              <a:buAutoNum type="arabicPeriod"/>
            </a:pPr>
            <a:r>
              <a:rPr lang="es-CO" sz="1200">
                <a:latin typeface="Roboto Light"/>
                <a:ea typeface="Roboto Light"/>
                <a:cs typeface="Roboto Light"/>
                <a:sym typeface="Roboto Light"/>
              </a:rPr>
              <a:t>El archivo (incluida la obsolescencia y la eliminación) de los datos es un área de la gestión de datos y riesgos a la que hay que prestar más atención. El archivo de datos, en particular por parte de las organizaciones, debería ser una cuestión prioritaria de gestión de datos. Las organizaciones tienen una alta rotación de personal y, a menudo, los datos de la investigación se almacenan de forma distribuida, normalmente en el propio PC o archivador de los investigadores. Si no se documentan completamente, estos datos pueden perder rápidamente su utilidad y accesibilidad. La mayoría de las veces se descartan después de que el investigador haya abandonado la organización, ya que nadie sabe lo que son ni se preocupa de hacer el esfuerzo de mantenerlos. Por este motivo, las organizaciones, en particular, necesitan estrategias sólidas de documentación y archivo.</a:t>
            </a:r>
            <a:endParaRPr/>
          </a:p>
          <a:p>
            <a:pPr indent="-381000" lvl="0" marL="457200" rtl="0" algn="l">
              <a:spcBef>
                <a:spcPts val="0"/>
              </a:spcBef>
              <a:spcAft>
                <a:spcPts val="0"/>
              </a:spcAft>
              <a:buClr>
                <a:schemeClr val="dk1"/>
              </a:buClr>
              <a:buSzPts val="1200"/>
              <a:buFont typeface="Calibri"/>
              <a:buNone/>
            </a:pPr>
            <a:r>
              <a:t/>
            </a:r>
            <a:endParaRPr b="1" i="0" sz="1200">
              <a:solidFill>
                <a:schemeClr val="dk1"/>
              </a:solidFill>
              <a:latin typeface="Calibri"/>
              <a:ea typeface="Calibri"/>
              <a:cs typeface="Calibri"/>
              <a:sym typeface="Calibri"/>
            </a:endParaRPr>
          </a:p>
          <a:p>
            <a:pPr indent="-457200" lvl="1" marL="914400" rtl="0" algn="l">
              <a:spcBef>
                <a:spcPts val="0"/>
              </a:spcBef>
              <a:spcAft>
                <a:spcPts val="0"/>
              </a:spcAft>
              <a:buClr>
                <a:schemeClr val="dk1"/>
              </a:buClr>
              <a:buSzPts val="1200"/>
              <a:buFont typeface="Calibri"/>
              <a:buAutoNum type="arabicPeriod"/>
            </a:pPr>
            <a:r>
              <a:rPr b="0" i="0" lang="es-CO" sz="1200">
                <a:solidFill>
                  <a:schemeClr val="dk1"/>
                </a:solidFill>
                <a:latin typeface="Calibri"/>
                <a:ea typeface="Calibri"/>
                <a:cs typeface="Calibri"/>
                <a:sym typeface="Calibri"/>
              </a:rPr>
              <a:t>El Archivo es el proceso de proteger y retener datos para almacenarlos a largo plazo</a:t>
            </a:r>
            <a:endParaRPr/>
          </a:p>
          <a:p>
            <a:pPr indent="-381000" lvl="1" marL="9144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457200" lvl="1" marL="914400" rtl="0" algn="l">
              <a:spcBef>
                <a:spcPts val="0"/>
              </a:spcBef>
              <a:spcAft>
                <a:spcPts val="0"/>
              </a:spcAft>
              <a:buClr>
                <a:schemeClr val="dk1"/>
              </a:buClr>
              <a:buSzPts val="1200"/>
              <a:buFont typeface="Calibri"/>
              <a:buAutoNum type="arabicPeriod"/>
            </a:pPr>
            <a:r>
              <a:rPr b="0" i="0" lang="es-CO" sz="1200">
                <a:solidFill>
                  <a:schemeClr val="dk1"/>
                </a:solidFill>
                <a:latin typeface="Calibri"/>
                <a:ea typeface="Calibri"/>
                <a:cs typeface="Calibri"/>
                <a:sym typeface="Calibri"/>
              </a:rPr>
              <a:t>Almacenar los datos en formatos de software no propietarios (por ejemplo, archivo de texto delimitado por comas, .csv); el software propietario (por ejemplo, Excel, Access) puede dejar de estar disponible, mientras que los archivos de texto siempre se pueden leer.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1" name="Google Shape;53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1200"/>
              <a:buFont typeface="Calibri"/>
              <a:buAutoNum type="arabicPeriod"/>
            </a:pPr>
            <a:r>
              <a:rPr b="0" i="0" lang="es-CO" sz="1200">
                <a:solidFill>
                  <a:schemeClr val="dk1"/>
                </a:solidFill>
                <a:latin typeface="Calibri"/>
                <a:ea typeface="Calibri"/>
                <a:cs typeface="Calibri"/>
                <a:sym typeface="Calibri"/>
              </a:rPr>
              <a:t>La integridad de los datos se refiere a la condición en la que los datos no han sido alterados o destruidos de forma accidental o maliciosa. Los datos cambian a menudo -por ejemplo, cuando la información taxonómica de un registro se actualiza tras una redeterminación-, pero los usuarios esperan que el sistema informático mantenga la integridad de los datos y que el propio sistema informático no altere un valor de forma inadvertida o incorrecta. La corrupción de datos se produce cuando la integridad de los datos falla y se produce un cambio inadvertido o incorrecto.</a:t>
            </a:r>
            <a:endParaRPr/>
          </a:p>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1" name="Google Shape;54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1200"/>
              <a:buFont typeface="Calibri"/>
              <a:buAutoNum type="arabicPeriod"/>
            </a:pPr>
            <a:r>
              <a:rPr b="0" i="0" lang="es-CO" sz="1200">
                <a:solidFill>
                  <a:schemeClr val="dk1"/>
                </a:solidFill>
                <a:latin typeface="Calibri"/>
                <a:ea typeface="Calibri"/>
                <a:cs typeface="Calibri"/>
                <a:sym typeface="Calibri"/>
              </a:rPr>
              <a:t>Las bases de datos taxonómicos y de ocurrencia de especies, como todas las bases de datos, son vulnerables a los patrones de error de contenido. </a:t>
            </a:r>
            <a:endParaRPr/>
          </a:p>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1" name="Google Shape;55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457200" lvl="1" marL="91440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Redundancia de valores de dominio -Se trata de valores de datos no estandarizados, o de valores sinónimos, en los que dos o más valores o códigos tienen el mismo significado. La redundancia es muy típica en los datos descriptivos si no se siguen terminologías estandarizadas, o cuando se controla mal la recopilación de datos de diferentes fuentes.</a:t>
            </a:r>
            <a:endParaRPr/>
          </a:p>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1" name="Google Shape;56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81000" lvl="1" marL="91440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457200" lvl="1" marL="91440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Valores de datos ausentes - Un campo de datos que debería contener un valor, no lo contiene. Esto incluye tanto los campos obligatorios como los que no deben introducirse en la captura de datos, pero que son necesarios en el procesamiento posterior. Algunos ejemplos son la georreferenciación o los valores de coordenadas (latitud y longitud).</a:t>
            </a:r>
            <a:endParaRPr/>
          </a:p>
          <a:p>
            <a:pPr indent="-381000" lvl="1" marL="91440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1" name="Google Shape;57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81000" lvl="1" marL="91440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457200" lvl="1" marL="914400" rtl="0" algn="l">
              <a:spcBef>
                <a:spcPts val="0"/>
              </a:spcBef>
              <a:spcAft>
                <a:spcPts val="0"/>
              </a:spcAft>
              <a:buClr>
                <a:schemeClr val="dk1"/>
              </a:buClr>
              <a:buSzPts val="1200"/>
              <a:buFont typeface="Arial"/>
              <a:buChar char="•"/>
            </a:pPr>
            <a:r>
              <a:rPr b="0" i="0" lang="es-CO" sz="1200">
                <a:solidFill>
                  <a:schemeClr val="dk1"/>
                </a:solidFill>
                <a:latin typeface="Calibri"/>
                <a:ea typeface="Calibri"/>
                <a:cs typeface="Calibri"/>
                <a:sym typeface="Calibri"/>
              </a:rPr>
              <a:t>Valores de datos incorrectos: pueden deberse un error humano en la digitación, a la introducción de datos en el lugar equivocado, a la incomprensión del significado de los datos capturados, a la imposibilidad de leer la escritura de la etiqueta o a que los campos obligatorios requieren un valor pero el operador que introduce los datos no conoce un valor para introducirlo. Los valores de datos incorrectos son los errores más obvios y comunes y pueden afectar a todos los valores de datos en todos los campos. Los errores ortográficos en los nombres científicos son un patrón común asociado a los valores de datos incorrectos en la taxonomía</a:t>
            </a:r>
            <a:endParaRPr/>
          </a:p>
          <a:p>
            <a:pPr indent="-381000" lvl="1" marL="91440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1" name="Google Shape;58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81000" lvl="1" marL="914400" rtl="0" algn="l">
              <a:spcBef>
                <a:spcPts val="0"/>
              </a:spcBef>
              <a:spcAft>
                <a:spcPts val="0"/>
              </a:spcAft>
              <a:buClr>
                <a:schemeClr val="dk1"/>
              </a:buClr>
              <a:buSzPts val="1200"/>
              <a:buFont typeface="Arial"/>
              <a:buNone/>
            </a:pPr>
            <a:r>
              <a:t/>
            </a:r>
            <a:endParaRPr b="0" i="0" sz="1200">
              <a:solidFill>
                <a:schemeClr val="dk1"/>
              </a:solidFill>
              <a:latin typeface="Calibri"/>
              <a:ea typeface="Calibri"/>
              <a:cs typeface="Calibri"/>
              <a:sym typeface="Calibri"/>
            </a:endParaRPr>
          </a:p>
          <a:p>
            <a:pPr indent="-457200" lvl="1" marL="914400" marR="0" rtl="0" algn="l">
              <a:lnSpc>
                <a:spcPct val="100000"/>
              </a:lnSpc>
              <a:spcBef>
                <a:spcPts val="0"/>
              </a:spcBef>
              <a:spcAft>
                <a:spcPts val="0"/>
              </a:spcAft>
              <a:buClr>
                <a:schemeClr val="dk1"/>
              </a:buClr>
              <a:buSzPts val="1200"/>
              <a:buFont typeface="Arial"/>
              <a:buChar char="•"/>
            </a:pPr>
            <a:r>
              <a:rPr lang="es-CO" sz="1200">
                <a:latin typeface="Roboto Light"/>
                <a:ea typeface="Roboto Light"/>
                <a:cs typeface="Roboto Light"/>
                <a:sym typeface="Roboto Light"/>
              </a:rPr>
              <a:t>Valores de datos no atomizados: </a:t>
            </a:r>
            <a:r>
              <a:rPr b="0" i="0" lang="es-CO" sz="1200">
                <a:solidFill>
                  <a:schemeClr val="dk1"/>
                </a:solidFill>
                <a:latin typeface="Calibri"/>
                <a:ea typeface="Calibri"/>
                <a:cs typeface="Calibri"/>
                <a:sym typeface="Calibri"/>
              </a:rPr>
              <a:t>Ocurre cuando se introduce más de un dato en el mismo campo (por ejemplo, género, especie y autor en el mismo campo, o rango y nombre infraespecífico). Este tipo de error suele ser el resultado de un diseño de base de datos mal pensado. Este tipo de patrón de error puede causar verdaderos problemas de integración de datos.</a:t>
            </a:r>
            <a:endParaRPr/>
          </a:p>
          <a:p>
            <a:pPr indent="-381000" lvl="0" marL="457200" rtl="0" algn="l">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1" name="Google Shape;59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Esquizofrenia de dominios - Campos utilizados para fines que no fueron diseñados y que terminan incluyendo datos de más de una naturaleza.</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1" name="Google Shape;60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RRBB duplicadas - Múltiples registros que representan una misma entidad. Los casos más típicos se dan con nombres en los que puede haber alternativas nomenclaturales válidas. Esto puede dificultar a los usuarios la búsqueda de un nombre o el intento de combinar datos de diferentes bases de datos.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1" name="Google Shape;61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O" sz="1200">
                <a:solidFill>
                  <a:schemeClr val="dk1"/>
                </a:solidFill>
                <a:latin typeface="Calibri"/>
                <a:ea typeface="Calibri"/>
                <a:cs typeface="Calibri"/>
                <a:sym typeface="Calibri"/>
              </a:rPr>
              <a:t>Importancia del diseño de la interfaz de documentación de datos y la necesidad de crear capacidad en los responsables de la transcripción y digitalización.</a:t>
            </a:r>
            <a:endParaRPr/>
          </a:p>
        </p:txBody>
      </p:sp>
      <p:sp>
        <p:nvSpPr>
          <p:cNvPr id="125" name="Google Shape;1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CO"/>
              <a:t>Valores de datos inconsistentes - Ocurre cuando los datos de las bases de datos relacionadas pueden actualizarse de forma inconsistente o en momentos diferentes en las dos bases de datos. Por ejemplo, entre las bases de datos de colecciones vivas y de herbarios, o la base de datos de colecciones de museos y la base de datos de imágenes relacionadas.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1" name="Google Shape;62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CO"/>
              <a:t>Contaminación de la calidad de la información: resulta de la combinación de datos precisos con datos inexactos. Por ejemplo, la combinación de datos con información a nivel de subespecie en una base de datos que sólo incluye datos hasta el nivel de especie.</a:t>
            </a:r>
            <a:endParaRPr/>
          </a:p>
          <a:p>
            <a:pPr indent="0" lvl="0" marL="0" rtl="0" algn="l">
              <a:spcBef>
                <a:spcPts val="0"/>
              </a:spcBef>
              <a:spcAft>
                <a:spcPts val="0"/>
              </a:spcAft>
              <a:buNone/>
            </a:pPr>
            <a:r>
              <a:t/>
            </a:r>
            <a:endParaRPr/>
          </a:p>
        </p:txBody>
      </p:sp>
      <p:sp>
        <p:nvSpPr>
          <p:cNvPr id="635" name="Google Shape;63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CO"/>
              <a:t>Contaminación de la calidad de la información: resulta de la combinación de datos precisos con datos inexactos. Por ejemplo, la combinación de datos con información a nivel de subespecie en una base de datos que sólo incluye datos hasta el nivel de especie.</a:t>
            </a:r>
            <a:endParaRPr/>
          </a:p>
          <a:p>
            <a:pPr indent="0" lvl="0" marL="0" rtl="0" algn="l">
              <a:spcBef>
                <a:spcPts val="0"/>
              </a:spcBef>
              <a:spcAft>
                <a:spcPts val="0"/>
              </a:spcAft>
              <a:buNone/>
            </a:pPr>
            <a:r>
              <a:t/>
            </a:r>
            <a:endParaRPr/>
          </a:p>
        </p:txBody>
      </p:sp>
      <p:sp>
        <p:nvSpPr>
          <p:cNvPr id="645" name="Google Shape;645;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s-CO" sz="1200">
                <a:solidFill>
                  <a:schemeClr val="dk1"/>
                </a:solidFill>
                <a:latin typeface="Calibri"/>
                <a:ea typeface="Calibri"/>
                <a:cs typeface="Calibri"/>
                <a:sym typeface="Calibri"/>
              </a:rPr>
              <a:t>Some Simple Guidelines for Effective Data Management</a:t>
            </a:r>
            <a:endParaRPr/>
          </a:p>
          <a:p>
            <a:pPr indent="0" lvl="0" marL="0" marR="0" rtl="0" algn="l">
              <a:lnSpc>
                <a:spcPct val="100000"/>
              </a:lnSpc>
              <a:spcBef>
                <a:spcPts val="0"/>
              </a:spcBef>
              <a:spcAft>
                <a:spcPts val="0"/>
              </a:spcAft>
              <a:buClr>
                <a:schemeClr val="dk1"/>
              </a:buClr>
              <a:buSzPts val="1200"/>
              <a:buFont typeface="Calibri"/>
              <a:buNone/>
            </a:pPr>
            <a:r>
              <a:rPr b="0" i="0" lang="es-CO" sz="1200">
                <a:solidFill>
                  <a:schemeClr val="dk1"/>
                </a:solidFill>
                <a:latin typeface="Calibri"/>
                <a:ea typeface="Calibri"/>
                <a:cs typeface="Calibri"/>
                <a:sym typeface="Calibri"/>
              </a:rPr>
              <a:t> </a:t>
            </a:r>
            <a:r>
              <a:rPr b="1" i="0" lang="es-CO" sz="1200" u="sng" strike="noStrike">
                <a:solidFill>
                  <a:schemeClr val="dk1"/>
                </a:solidFill>
                <a:latin typeface="Calibri"/>
                <a:ea typeface="Calibri"/>
                <a:cs typeface="Calibri"/>
                <a:sym typeface="Calibri"/>
                <a:hlinkClick r:id="rId2">
                  <a:extLst>
                    <a:ext uri="{A12FA001-AC4F-418D-AE19-62706E023703}">
                      <ahyp:hlinkClr val="tx"/>
                    </a:ext>
                  </a:extLst>
                </a:hlinkClick>
              </a:rPr>
              <a:t>https://doi.org/10.1890/0012-9623-90.2.205</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s-CO" sz="1200">
                <a:solidFill>
                  <a:schemeClr val="dk1"/>
                </a:solidFill>
                <a:latin typeface="Calibri"/>
                <a:ea typeface="Calibri"/>
                <a:cs typeface="Calibri"/>
                <a:sym typeface="Calibri"/>
              </a:rPr>
              <a:t>https://esajournals.onlinelibrary.wiley.com/doi/full/10.1890/0012-9623-90.2.205</a:t>
            </a:r>
            <a:endParaRPr/>
          </a:p>
          <a:p>
            <a:pPr indent="0" lvl="0" marL="0" rtl="0" algn="l">
              <a:spcBef>
                <a:spcPts val="0"/>
              </a:spcBef>
              <a:spcAft>
                <a:spcPts val="0"/>
              </a:spcAft>
              <a:buNone/>
            </a:pPr>
            <a:r>
              <a:t/>
            </a:r>
            <a:endParaRPr b="1" i="0" sz="1200">
              <a:solidFill>
                <a:schemeClr val="dk1"/>
              </a:solidFill>
              <a:latin typeface="Calibri"/>
              <a:ea typeface="Calibri"/>
              <a:cs typeface="Calibri"/>
              <a:sym typeface="Calibri"/>
            </a:endParaRPr>
          </a:p>
          <a:p>
            <a:pPr indent="0" lvl="0" marL="0" rtl="0" algn="l">
              <a:spcBef>
                <a:spcPts val="0"/>
              </a:spcBef>
              <a:spcAft>
                <a:spcPts val="0"/>
              </a:spcAft>
              <a:buNone/>
            </a:pPr>
            <a:br>
              <a:rPr b="0" i="0" lang="es-CO" sz="1200">
                <a:solidFill>
                  <a:schemeClr val="dk1"/>
                </a:solidFill>
                <a:latin typeface="Calibri"/>
                <a:ea typeface="Calibri"/>
                <a:cs typeface="Calibri"/>
                <a:sym typeface="Calibri"/>
              </a:rPr>
            </a:b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655" name="Google Shape;65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Ahora los dejo con Anabela Plos del Nodo GBIF Argentina…</a:t>
            </a:r>
            <a:endParaRPr/>
          </a:p>
        </p:txBody>
      </p:sp>
      <p:sp>
        <p:nvSpPr>
          <p:cNvPr id="674" name="Google Shape;67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Ahora los dejo con Anabela Plos del Nodo GBIF Argentina…</a:t>
            </a:r>
            <a:endParaRPr/>
          </a:p>
        </p:txBody>
      </p:sp>
      <p:sp>
        <p:nvSpPr>
          <p:cNvPr id="680" name="Google Shape;68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O" sz="1200">
                <a:solidFill>
                  <a:schemeClr val="dk1"/>
                </a:solidFill>
                <a:latin typeface="Calibri"/>
                <a:ea typeface="Calibri"/>
                <a:cs typeface="Calibri"/>
                <a:sym typeface="Calibri"/>
              </a:rPr>
              <a:t>según el </a:t>
            </a:r>
            <a:r>
              <a:rPr b="0" i="1" lang="es-CO" sz="1200" u="sng" strike="noStrike">
                <a:solidFill>
                  <a:schemeClr val="dk1"/>
                </a:solidFill>
                <a:latin typeface="Calibri"/>
                <a:ea typeface="Calibri"/>
                <a:cs typeface="Calibri"/>
                <a:sym typeface="Calibri"/>
                <a:hlinkClick r:id="rId2">
                  <a:extLst>
                    <a:ext uri="{A12FA001-AC4F-418D-AE19-62706E023703}">
                      <ahyp:hlinkClr val="tx"/>
                    </a:ext>
                  </a:extLst>
                </a:hlinkClick>
              </a:rPr>
              <a:t>Diccionario de la lengua española</a:t>
            </a:r>
            <a:r>
              <a:rPr b="0" i="0" lang="es-CO" sz="1200">
                <a:solidFill>
                  <a:schemeClr val="dk1"/>
                </a:solidFill>
                <a:latin typeface="Calibri"/>
                <a:ea typeface="Calibri"/>
                <a:cs typeface="Calibri"/>
                <a:sym typeface="Calibri"/>
              </a:rPr>
              <a:t> de la </a:t>
            </a:r>
            <a:r>
              <a:rPr b="0" i="0" lang="es-CO" sz="1200" u="sng" strike="noStrike">
                <a:solidFill>
                  <a:schemeClr val="dk1"/>
                </a:solidFill>
                <a:latin typeface="Calibri"/>
                <a:ea typeface="Calibri"/>
                <a:cs typeface="Calibri"/>
                <a:sym typeface="Calibri"/>
                <a:hlinkClick r:id="rId3">
                  <a:extLst>
                    <a:ext uri="{A12FA001-AC4F-418D-AE19-62706E023703}">
                      <ahyp:hlinkClr val="tx"/>
                    </a:ext>
                  </a:extLst>
                </a:hlinkClick>
              </a:rPr>
              <a:t>Real Academia Española</a:t>
            </a:r>
            <a:r>
              <a:rPr b="0" i="0" lang="es-CO" sz="1200">
                <a:solidFill>
                  <a:schemeClr val="dk1"/>
                </a:solidFill>
                <a:latin typeface="Calibri"/>
                <a:ea typeface="Calibri"/>
                <a:cs typeface="Calibri"/>
                <a:sym typeface="Calibri"/>
              </a:rPr>
              <a:t>, supone la "acción y efecto de digitalizar",</a:t>
            </a:r>
            <a:r>
              <a:rPr b="0" baseline="30000" i="0" lang="es-CO" sz="1200" u="sng" strike="noStrike">
                <a:solidFill>
                  <a:schemeClr val="dk1"/>
                </a:solidFill>
                <a:latin typeface="Calibri"/>
                <a:ea typeface="Calibri"/>
                <a:cs typeface="Calibri"/>
                <a:sym typeface="Calibri"/>
                <a:hlinkClick r:id="rId4">
                  <a:extLst>
                    <a:ext uri="{A12FA001-AC4F-418D-AE19-62706E023703}">
                      <ahyp:hlinkClr val="tx"/>
                    </a:ext>
                  </a:extLst>
                </a:hlinkClick>
              </a:rPr>
              <a:t>1</a:t>
            </a:r>
            <a:r>
              <a:rPr b="0" i="0" lang="es-CO" sz="1200">
                <a:solidFill>
                  <a:schemeClr val="dk1"/>
                </a:solidFill>
                <a:latin typeface="Calibri"/>
                <a:ea typeface="Calibri"/>
                <a:cs typeface="Calibri"/>
                <a:sym typeface="Calibri"/>
              </a:rPr>
              <a:t>​ verbo que a su vez puede definirse como </a:t>
            </a:r>
            <a:r>
              <a:rPr b="0" i="1" lang="es-CO" sz="1200">
                <a:solidFill>
                  <a:schemeClr val="dk1"/>
                </a:solidFill>
                <a:latin typeface="Calibri"/>
                <a:ea typeface="Calibri"/>
                <a:cs typeface="Calibri"/>
                <a:sym typeface="Calibri"/>
              </a:rPr>
              <a:t>registrar datos en forma </a:t>
            </a:r>
            <a:r>
              <a:rPr b="0" i="1" lang="es-CO" sz="1200" u="sng" strike="noStrike">
                <a:solidFill>
                  <a:schemeClr val="dk1"/>
                </a:solidFill>
                <a:latin typeface="Calibri"/>
                <a:ea typeface="Calibri"/>
                <a:cs typeface="Calibri"/>
                <a:sym typeface="Calibri"/>
                <a:hlinkClick r:id="rId5">
                  <a:extLst>
                    <a:ext uri="{A12FA001-AC4F-418D-AE19-62706E023703}">
                      <ahyp:hlinkClr val="tx"/>
                    </a:ext>
                  </a:extLst>
                </a:hlinkClick>
              </a:rPr>
              <a:t>digital</a:t>
            </a:r>
            <a:r>
              <a:rPr b="0" i="0" lang="es-CO" sz="1200">
                <a:solidFill>
                  <a:schemeClr val="dk1"/>
                </a:solidFill>
                <a:latin typeface="Calibri"/>
                <a:ea typeface="Calibri"/>
                <a:cs typeface="Calibri"/>
                <a:sym typeface="Calibri"/>
              </a:rPr>
              <a:t> o, en su segunda acepción, </a:t>
            </a:r>
            <a:r>
              <a:rPr b="0" i="1" lang="es-CO" sz="1200">
                <a:solidFill>
                  <a:schemeClr val="dk1"/>
                </a:solidFill>
                <a:latin typeface="Calibri"/>
                <a:ea typeface="Calibri"/>
                <a:cs typeface="Calibri"/>
                <a:sym typeface="Calibri"/>
              </a:rPr>
              <a:t>convertir o codificar en números dígitos datos o informaciones de carácter continuo, como por ejemplo una imagen fotográfica, o un documento, o un libro</a:t>
            </a:r>
            <a:r>
              <a:rPr b="0" i="0" lang="es-CO" sz="1200">
                <a:solidFill>
                  <a:schemeClr val="dk1"/>
                </a:solidFill>
                <a:latin typeface="Calibri"/>
                <a:ea typeface="Calibri"/>
                <a:cs typeface="Calibri"/>
                <a:sym typeface="Calibri"/>
              </a:rPr>
              <a:t>.</a:t>
            </a:r>
            <a:r>
              <a:rPr b="0" baseline="30000" i="0" lang="es-CO" sz="1200" u="sng" strike="noStrike">
                <a:solidFill>
                  <a:schemeClr val="dk1"/>
                </a:solidFill>
                <a:latin typeface="Calibri"/>
                <a:ea typeface="Calibri"/>
                <a:cs typeface="Calibri"/>
                <a:sym typeface="Calibri"/>
                <a:hlinkClick r:id="rId6">
                  <a:extLst>
                    <a:ext uri="{A12FA001-AC4F-418D-AE19-62706E023703}">
                      <ahyp:hlinkClr val="tx"/>
                    </a:ext>
                  </a:extLst>
                </a:hlinkClick>
              </a:rPr>
              <a:t>2</a:t>
            </a:r>
            <a:r>
              <a:rPr b="0" i="0" lang="es-CO" sz="1200">
                <a:solidFill>
                  <a:schemeClr val="dk1"/>
                </a:solidFill>
                <a:latin typeface="Calibri"/>
                <a:ea typeface="Calibri"/>
                <a:cs typeface="Calibri"/>
                <a:sym typeface="Calibri"/>
              </a:rPr>
              <a:t>​ Casos específicos son la </a:t>
            </a:r>
            <a:r>
              <a:rPr b="0" i="0" lang="es-CO" sz="1200" u="sng" strike="noStrike">
                <a:solidFill>
                  <a:schemeClr val="dk1"/>
                </a:solidFill>
                <a:latin typeface="Calibri"/>
                <a:ea typeface="Calibri"/>
                <a:cs typeface="Calibri"/>
                <a:sym typeface="Calibri"/>
                <a:hlinkClick r:id="rId7">
                  <a:extLst>
                    <a:ext uri="{A12FA001-AC4F-418D-AE19-62706E023703}">
                      <ahyp:hlinkClr val="tx"/>
                    </a:ext>
                  </a:extLst>
                </a:hlinkClick>
              </a:rPr>
              <a:t>digitalización de documentos</a:t>
            </a:r>
            <a:r>
              <a:rPr b="0" i="0" lang="es-CO" sz="1200">
                <a:solidFill>
                  <a:schemeClr val="dk1"/>
                </a:solidFill>
                <a:latin typeface="Calibri"/>
                <a:ea typeface="Calibri"/>
                <a:cs typeface="Calibri"/>
                <a:sym typeface="Calibri"/>
              </a:rPr>
              <a:t> y la de </a:t>
            </a:r>
            <a:r>
              <a:rPr b="0" i="0" lang="es-CO" sz="1200" u="sng" strike="noStrike">
                <a:solidFill>
                  <a:schemeClr val="dk1"/>
                </a:solidFill>
                <a:latin typeface="Calibri"/>
                <a:ea typeface="Calibri"/>
                <a:cs typeface="Calibri"/>
                <a:sym typeface="Calibri"/>
                <a:hlinkClick r:id="rId8">
                  <a:extLst>
                    <a:ext uri="{A12FA001-AC4F-418D-AE19-62706E023703}">
                      <ahyp:hlinkClr val="tx"/>
                    </a:ext>
                  </a:extLst>
                </a:hlinkClick>
              </a:rPr>
              <a:t>películas o imágenes</a:t>
            </a:r>
            <a:r>
              <a:rPr b="0" i="0" lang="es-CO"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s-CO" sz="1200">
                <a:solidFill>
                  <a:schemeClr val="dk1"/>
                </a:solidFill>
                <a:latin typeface="Calibri"/>
                <a:ea typeface="Calibri"/>
                <a:cs typeface="Calibri"/>
                <a:sym typeface="Calibri"/>
              </a:rPr>
              <a:t>ILUSTRACIÓN: </a:t>
            </a:r>
            <a:r>
              <a:rPr lang="es-CO"/>
              <a:t>https://www.grupovalora.es/wp-content/uploads/2019/05/digitalizacion-3-770x510.jpg</a:t>
            </a:r>
            <a:endParaRPr/>
          </a:p>
          <a:p>
            <a:pPr indent="0" lvl="0" marL="0" rtl="0" algn="l">
              <a:spcBef>
                <a:spcPts val="0"/>
              </a:spcBef>
              <a:spcAft>
                <a:spcPts val="0"/>
              </a:spcAft>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O" sz="1200">
                <a:solidFill>
                  <a:schemeClr val="dk1"/>
                </a:solidFill>
                <a:latin typeface="Calibri"/>
                <a:ea typeface="Calibri"/>
                <a:cs typeface="Calibri"/>
                <a:sym typeface="Calibri"/>
              </a:rPr>
              <a:t>según el </a:t>
            </a:r>
            <a:r>
              <a:rPr b="0" i="1" lang="es-CO" sz="1200" u="sng" strike="noStrike">
                <a:solidFill>
                  <a:schemeClr val="dk1"/>
                </a:solidFill>
                <a:latin typeface="Calibri"/>
                <a:ea typeface="Calibri"/>
                <a:cs typeface="Calibri"/>
                <a:sym typeface="Calibri"/>
                <a:hlinkClick r:id="rId2">
                  <a:extLst>
                    <a:ext uri="{A12FA001-AC4F-418D-AE19-62706E023703}">
                      <ahyp:hlinkClr val="tx"/>
                    </a:ext>
                  </a:extLst>
                </a:hlinkClick>
              </a:rPr>
              <a:t>Diccionario de la lengua española</a:t>
            </a:r>
            <a:r>
              <a:rPr b="0" i="0" lang="es-CO" sz="1200">
                <a:solidFill>
                  <a:schemeClr val="dk1"/>
                </a:solidFill>
                <a:latin typeface="Calibri"/>
                <a:ea typeface="Calibri"/>
                <a:cs typeface="Calibri"/>
                <a:sym typeface="Calibri"/>
              </a:rPr>
              <a:t> de la </a:t>
            </a:r>
            <a:r>
              <a:rPr b="0" i="0" lang="es-CO" sz="1200" u="sng" strike="noStrike">
                <a:solidFill>
                  <a:schemeClr val="dk1"/>
                </a:solidFill>
                <a:latin typeface="Calibri"/>
                <a:ea typeface="Calibri"/>
                <a:cs typeface="Calibri"/>
                <a:sym typeface="Calibri"/>
                <a:hlinkClick r:id="rId3">
                  <a:extLst>
                    <a:ext uri="{A12FA001-AC4F-418D-AE19-62706E023703}">
                      <ahyp:hlinkClr val="tx"/>
                    </a:ext>
                  </a:extLst>
                </a:hlinkClick>
              </a:rPr>
              <a:t>Real Academia Española</a:t>
            </a:r>
            <a:r>
              <a:rPr b="0" i="0" lang="es-CO" sz="1200">
                <a:solidFill>
                  <a:schemeClr val="dk1"/>
                </a:solidFill>
                <a:latin typeface="Calibri"/>
                <a:ea typeface="Calibri"/>
                <a:cs typeface="Calibri"/>
                <a:sym typeface="Calibri"/>
              </a:rPr>
              <a:t>, supone la "acción y efecto de digitalizar",</a:t>
            </a:r>
            <a:r>
              <a:rPr b="0" baseline="30000" i="0" lang="es-CO" sz="1200" u="sng" strike="noStrike">
                <a:solidFill>
                  <a:schemeClr val="dk1"/>
                </a:solidFill>
                <a:latin typeface="Calibri"/>
                <a:ea typeface="Calibri"/>
                <a:cs typeface="Calibri"/>
                <a:sym typeface="Calibri"/>
                <a:hlinkClick r:id="rId4">
                  <a:extLst>
                    <a:ext uri="{A12FA001-AC4F-418D-AE19-62706E023703}">
                      <ahyp:hlinkClr val="tx"/>
                    </a:ext>
                  </a:extLst>
                </a:hlinkClick>
              </a:rPr>
              <a:t>1</a:t>
            </a:r>
            <a:r>
              <a:rPr b="0" i="0" lang="es-CO" sz="1200">
                <a:solidFill>
                  <a:schemeClr val="dk1"/>
                </a:solidFill>
                <a:latin typeface="Calibri"/>
                <a:ea typeface="Calibri"/>
                <a:cs typeface="Calibri"/>
                <a:sym typeface="Calibri"/>
              </a:rPr>
              <a:t>​ verbo que a su vez puede definirse como </a:t>
            </a:r>
            <a:r>
              <a:rPr b="0" i="1" lang="es-CO" sz="1200">
                <a:solidFill>
                  <a:schemeClr val="dk1"/>
                </a:solidFill>
                <a:latin typeface="Calibri"/>
                <a:ea typeface="Calibri"/>
                <a:cs typeface="Calibri"/>
                <a:sym typeface="Calibri"/>
              </a:rPr>
              <a:t>registrar datos en forma </a:t>
            </a:r>
            <a:r>
              <a:rPr b="0" i="1" lang="es-CO" sz="1200" u="sng" strike="noStrike">
                <a:solidFill>
                  <a:schemeClr val="dk1"/>
                </a:solidFill>
                <a:latin typeface="Calibri"/>
                <a:ea typeface="Calibri"/>
                <a:cs typeface="Calibri"/>
                <a:sym typeface="Calibri"/>
                <a:hlinkClick r:id="rId5">
                  <a:extLst>
                    <a:ext uri="{A12FA001-AC4F-418D-AE19-62706E023703}">
                      <ahyp:hlinkClr val="tx"/>
                    </a:ext>
                  </a:extLst>
                </a:hlinkClick>
              </a:rPr>
              <a:t>digital</a:t>
            </a:r>
            <a:r>
              <a:rPr b="0" i="0" lang="es-CO" sz="1200">
                <a:solidFill>
                  <a:schemeClr val="dk1"/>
                </a:solidFill>
                <a:latin typeface="Calibri"/>
                <a:ea typeface="Calibri"/>
                <a:cs typeface="Calibri"/>
                <a:sym typeface="Calibri"/>
              </a:rPr>
              <a:t> o, en su segunda acepción, </a:t>
            </a:r>
            <a:r>
              <a:rPr b="0" i="1" lang="es-CO" sz="1200">
                <a:solidFill>
                  <a:schemeClr val="dk1"/>
                </a:solidFill>
                <a:latin typeface="Calibri"/>
                <a:ea typeface="Calibri"/>
                <a:cs typeface="Calibri"/>
                <a:sym typeface="Calibri"/>
              </a:rPr>
              <a:t>convertir o codificar en números dígitos datos o informaciones de carácter continuo, como por ejemplo una imagen fotográfica, o un documento, o un libro</a:t>
            </a:r>
            <a:r>
              <a:rPr b="0" i="0" lang="es-CO" sz="1200">
                <a:solidFill>
                  <a:schemeClr val="dk1"/>
                </a:solidFill>
                <a:latin typeface="Calibri"/>
                <a:ea typeface="Calibri"/>
                <a:cs typeface="Calibri"/>
                <a:sym typeface="Calibri"/>
              </a:rPr>
              <a:t>.</a:t>
            </a:r>
            <a:r>
              <a:rPr b="0" baseline="30000" i="0" lang="es-CO" sz="1200" u="sng" strike="noStrike">
                <a:solidFill>
                  <a:schemeClr val="dk1"/>
                </a:solidFill>
                <a:latin typeface="Calibri"/>
                <a:ea typeface="Calibri"/>
                <a:cs typeface="Calibri"/>
                <a:sym typeface="Calibri"/>
                <a:hlinkClick r:id="rId6">
                  <a:extLst>
                    <a:ext uri="{A12FA001-AC4F-418D-AE19-62706E023703}">
                      <ahyp:hlinkClr val="tx"/>
                    </a:ext>
                  </a:extLst>
                </a:hlinkClick>
              </a:rPr>
              <a:t>2</a:t>
            </a:r>
            <a:r>
              <a:rPr b="0" i="0" lang="es-CO" sz="1200">
                <a:solidFill>
                  <a:schemeClr val="dk1"/>
                </a:solidFill>
                <a:latin typeface="Calibri"/>
                <a:ea typeface="Calibri"/>
                <a:cs typeface="Calibri"/>
                <a:sym typeface="Calibri"/>
              </a:rPr>
              <a:t>​ Casos específicos son la </a:t>
            </a:r>
            <a:r>
              <a:rPr b="0" i="0" lang="es-CO" sz="1200" u="sng" strike="noStrike">
                <a:solidFill>
                  <a:schemeClr val="dk1"/>
                </a:solidFill>
                <a:latin typeface="Calibri"/>
                <a:ea typeface="Calibri"/>
                <a:cs typeface="Calibri"/>
                <a:sym typeface="Calibri"/>
                <a:hlinkClick r:id="rId7">
                  <a:extLst>
                    <a:ext uri="{A12FA001-AC4F-418D-AE19-62706E023703}">
                      <ahyp:hlinkClr val="tx"/>
                    </a:ext>
                  </a:extLst>
                </a:hlinkClick>
              </a:rPr>
              <a:t>digitalización de documentos</a:t>
            </a:r>
            <a:r>
              <a:rPr b="0" i="0" lang="es-CO" sz="1200">
                <a:solidFill>
                  <a:schemeClr val="dk1"/>
                </a:solidFill>
                <a:latin typeface="Calibri"/>
                <a:ea typeface="Calibri"/>
                <a:cs typeface="Calibri"/>
                <a:sym typeface="Calibri"/>
              </a:rPr>
              <a:t> y la de </a:t>
            </a:r>
            <a:r>
              <a:rPr b="0" i="0" lang="es-CO" sz="1200" u="sng" strike="noStrike">
                <a:solidFill>
                  <a:schemeClr val="dk1"/>
                </a:solidFill>
                <a:latin typeface="Calibri"/>
                <a:ea typeface="Calibri"/>
                <a:cs typeface="Calibri"/>
                <a:sym typeface="Calibri"/>
                <a:hlinkClick r:id="rId8">
                  <a:extLst>
                    <a:ext uri="{A12FA001-AC4F-418D-AE19-62706E023703}">
                      <ahyp:hlinkClr val="tx"/>
                    </a:ext>
                  </a:extLst>
                </a:hlinkClick>
              </a:rPr>
              <a:t>películas o imágenes</a:t>
            </a:r>
            <a:r>
              <a:rPr b="0" i="0" lang="es-CO"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ILUSTRACIÓN: </a:t>
            </a:r>
            <a:r>
              <a:rPr lang="es-CO"/>
              <a:t>https://www.grupovalora.es/wp-content/uploads/2019/05/digitalizacion-3-770x510.jpg</a:t>
            </a:r>
            <a:endParaRPr/>
          </a:p>
        </p:txBody>
      </p:sp>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Roboto Light"/>
              <a:ea typeface="Roboto Light"/>
              <a:cs typeface="Roboto Light"/>
              <a:sym typeface="Roboto Light"/>
            </a:endParaRPr>
          </a:p>
          <a:p>
            <a:pPr indent="0" lvl="0" marL="0" rtl="0" algn="l">
              <a:spcBef>
                <a:spcPts val="0"/>
              </a:spcBef>
              <a:spcAft>
                <a:spcPts val="0"/>
              </a:spcAft>
              <a:buNone/>
            </a:pPr>
            <a:r>
              <a:t/>
            </a:r>
            <a:endParaRPr sz="1200">
              <a:latin typeface="Roboto Light"/>
              <a:ea typeface="Roboto Light"/>
              <a:cs typeface="Roboto Light"/>
              <a:sym typeface="Roboto Light"/>
            </a:endParaRPr>
          </a:p>
          <a:p>
            <a:pPr indent="0" lvl="0" marL="0" rtl="0" algn="l">
              <a:spcBef>
                <a:spcPts val="0"/>
              </a:spcBef>
              <a:spcAft>
                <a:spcPts val="0"/>
              </a:spcAft>
              <a:buNone/>
            </a:pPr>
            <a:r>
              <a:rPr lang="es-CO" sz="1200">
                <a:latin typeface="Roboto Light"/>
                <a:ea typeface="Roboto Light"/>
                <a:cs typeface="Roboto Light"/>
                <a:sym typeface="Roboto Light"/>
              </a:rPr>
              <a:t>El primer paso en la captura de datos suele ser la captura de información de una etiqueta de espécimen, diario cuaderno de campo, libro de acceso o catálogo de tarjetas.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s-CO" sz="1200">
                <a:solidFill>
                  <a:schemeClr val="dk1"/>
                </a:solidFill>
                <a:latin typeface="Calibri"/>
                <a:ea typeface="Calibri"/>
                <a:cs typeface="Calibri"/>
                <a:sym typeface="Calibri"/>
              </a:rPr>
              <a:t>ILUSTRACIÓN: </a:t>
            </a:r>
            <a:r>
              <a:rPr lang="es-CO"/>
              <a:t>https://www.grupovalora.es/wp-content/uploads/2019/05/digitalizacion-3-770x510.jpg</a:t>
            </a:r>
            <a:endParaRPr/>
          </a:p>
        </p:txBody>
      </p:sp>
      <p:sp>
        <p:nvSpPr>
          <p:cNvPr id="175" name="Google Shape;17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O"/>
              <a:t>La entrada y compiación de datos es inherentemente suceotible a errores tanto simples como complejos.</a:t>
            </a:r>
            <a:endParaRPr/>
          </a:p>
        </p:txBody>
      </p:sp>
      <p:sp>
        <p:nvSpPr>
          <p:cNvPr id="190" name="Google Shape;19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5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9" name="Shape 19"/>
        <p:cNvGrpSpPr/>
        <p:nvPr/>
      </p:nvGrpSpPr>
      <p:grpSpPr>
        <a:xfrm>
          <a:off x="0" y="0"/>
          <a:ext cx="0" cy="0"/>
          <a:chOff x="0" y="0"/>
          <a:chExt cx="0" cy="0"/>
        </a:xfrm>
      </p:grpSpPr>
      <p:sp>
        <p:nvSpPr>
          <p:cNvPr id="20" name="Google Shape;20;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5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6"/>
          <p:cNvSpPr/>
          <p:nvPr>
            <p:ph idx="2" type="pic"/>
          </p:nvPr>
        </p:nvSpPr>
        <p:spPr>
          <a:xfrm>
            <a:off x="5183188" y="987425"/>
            <a:ext cx="6172200" cy="4873625"/>
          </a:xfrm>
          <a:prstGeom prst="rect">
            <a:avLst/>
          </a:prstGeom>
          <a:noFill/>
          <a:ln>
            <a:noFill/>
          </a:ln>
        </p:spPr>
      </p:sp>
      <p:sp>
        <p:nvSpPr>
          <p:cNvPr id="68" name="Google Shape;68;p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42.png"/><Relationship Id="rId6" Type="http://schemas.openxmlformats.org/officeDocument/2006/relationships/image" Target="../media/image23.png"/><Relationship Id="rId7"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5.png"/><Relationship Id="rId5" Type="http://schemas.openxmlformats.org/officeDocument/2006/relationships/hyperlink" Target="https://www.nature.com/articles/461145a.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48.png"/><Relationship Id="rId5" Type="http://schemas.openxmlformats.org/officeDocument/2006/relationships/hyperlink" Target="https://www.zooniverse.org/organizations/md68135/notes-from-nature" TargetMode="External"/><Relationship Id="rId6" Type="http://schemas.openxmlformats.org/officeDocument/2006/relationships/hyperlink" Target="https://www.notesfromnature.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3.png"/><Relationship Id="rId10"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4.png"/><Relationship Id="rId7" Type="http://schemas.openxmlformats.org/officeDocument/2006/relationships/image" Target="../media/image12.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5.jpg"/><Relationship Id="rId5" Type="http://schemas.openxmlformats.org/officeDocument/2006/relationships/image" Target="../media/image37.png"/><Relationship Id="rId6"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5.jpg"/><Relationship Id="rId5" Type="http://schemas.openxmlformats.org/officeDocument/2006/relationships/image" Target="../media/image36.png"/><Relationship Id="rId6"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49.png"/><Relationship Id="rId5"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41.png"/><Relationship Id="rId9" Type="http://schemas.openxmlformats.org/officeDocument/2006/relationships/image" Target="../media/image74.png"/><Relationship Id="rId5" Type="http://schemas.openxmlformats.org/officeDocument/2006/relationships/image" Target="../media/image39.png"/><Relationship Id="rId6" Type="http://schemas.openxmlformats.org/officeDocument/2006/relationships/image" Target="../media/image47.png"/><Relationship Id="rId7" Type="http://schemas.openxmlformats.org/officeDocument/2006/relationships/image" Target="../media/image44.png"/><Relationship Id="rId8"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52.png"/><Relationship Id="rId9" Type="http://schemas.openxmlformats.org/officeDocument/2006/relationships/image" Target="../media/image75.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59.jpg"/><Relationship Id="rId5" Type="http://schemas.openxmlformats.org/officeDocument/2006/relationships/image" Target="../media/image5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1.png"/><Relationship Id="rId9"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11.png"/><Relationship Id="rId8"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hyperlink" Target="https://orcid.org/0000-0001-8327-8670" TargetMode="External"/><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34.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3.png"/><Relationship Id="rId5" Type="http://schemas.openxmlformats.org/officeDocument/2006/relationships/image" Target="../media/image22.jpg"/><Relationship Id="rId6" Type="http://schemas.openxmlformats.org/officeDocument/2006/relationships/image" Target="../media/image28.png"/><Relationship Id="rId7" Type="http://schemas.openxmlformats.org/officeDocument/2006/relationships/image" Target="../media/image26.jpg"/><Relationship Id="rId8"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BF1"/>
        </a:solidFill>
      </p:bgPr>
    </p:bg>
    <p:spTree>
      <p:nvGrpSpPr>
        <p:cNvPr id="198" name="Shape 198"/>
        <p:cNvGrpSpPr/>
        <p:nvPr/>
      </p:nvGrpSpPr>
      <p:grpSpPr>
        <a:xfrm>
          <a:off x="0" y="0"/>
          <a:ext cx="0" cy="0"/>
          <a:chOff x="0" y="0"/>
          <a:chExt cx="0" cy="0"/>
        </a:xfrm>
      </p:grpSpPr>
      <p:grpSp>
        <p:nvGrpSpPr>
          <p:cNvPr id="199" name="Google Shape;199;p10"/>
          <p:cNvGrpSpPr/>
          <p:nvPr/>
        </p:nvGrpSpPr>
        <p:grpSpPr>
          <a:xfrm>
            <a:off x="2714263" y="1044849"/>
            <a:ext cx="6446363" cy="4028977"/>
            <a:chOff x="848900" y="0"/>
            <a:chExt cx="6446363" cy="4028977"/>
          </a:xfrm>
        </p:grpSpPr>
        <p:sp>
          <p:nvSpPr>
            <p:cNvPr id="200" name="Google Shape;200;p10"/>
            <p:cNvSpPr/>
            <p:nvPr/>
          </p:nvSpPr>
          <p:spPr>
            <a:xfrm>
              <a:off x="848900" y="0"/>
              <a:ext cx="6446363" cy="4028977"/>
            </a:xfrm>
            <a:custGeom>
              <a:rect b="b" l="l" r="r" t="t"/>
              <a:pathLst>
                <a:path extrusionOk="0" h="120000" w="120000">
                  <a:moveTo>
                    <a:pt x="0" y="120000"/>
                  </a:moveTo>
                  <a:quadBezTo>
                    <a:pt x="20000" y="40000"/>
                    <a:pt x="101250" y="15000"/>
                  </a:quadBezTo>
                  <a:lnTo>
                    <a:pt x="100194" y="0"/>
                  </a:lnTo>
                  <a:lnTo>
                    <a:pt x="120000" y="24000"/>
                  </a:lnTo>
                  <a:lnTo>
                    <a:pt x="104419" y="60000"/>
                  </a:lnTo>
                  <a:lnTo>
                    <a:pt x="103363" y="45000"/>
                  </a:lnTo>
                  <a:quadBezTo>
                    <a:pt x="30000" y="55000"/>
                    <a:pt x="0" y="120000"/>
                  </a:quadBezTo>
                  <a:close/>
                </a:path>
              </a:pathLst>
            </a:custGeom>
            <a:noFill/>
            <a:ln cap="flat" cmpd="sng" w="4127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1483867" y="2995947"/>
              <a:ext cx="148266" cy="14826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
            <p:cNvSpPr/>
            <p:nvPr/>
          </p:nvSpPr>
          <p:spPr>
            <a:xfrm>
              <a:off x="1558000" y="3070080"/>
              <a:ext cx="1102328" cy="9588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txBox="1"/>
            <p:nvPr/>
          </p:nvSpPr>
          <p:spPr>
            <a:xfrm>
              <a:off x="1558000" y="3070080"/>
              <a:ext cx="1102328" cy="958896"/>
            </a:xfrm>
            <a:prstGeom prst="rect">
              <a:avLst/>
            </a:prstGeom>
            <a:noFill/>
            <a:ln>
              <a:noFill/>
            </a:ln>
          </p:spPr>
          <p:txBody>
            <a:bodyPr anchorCtr="0" anchor="t" bIns="0" lIns="78550" spcFirstLastPara="1" rIns="0" wrap="square" tIns="0">
              <a:noAutofit/>
            </a:bodyPr>
            <a:lstStyle/>
            <a:p>
              <a:pPr indent="0" lvl="0" marL="0" marR="0" rtl="0" algn="l">
                <a:lnSpc>
                  <a:spcPct val="90000"/>
                </a:lnSpc>
                <a:spcBef>
                  <a:spcPts val="0"/>
                </a:spcBef>
                <a:spcAft>
                  <a:spcPts val="0"/>
                </a:spcAft>
                <a:buClr>
                  <a:schemeClr val="dk1"/>
                </a:buClr>
                <a:buSzPts val="6500"/>
                <a:buFont typeface="Calibri"/>
                <a:buNone/>
              </a:pPr>
              <a:r>
                <a:rPr lang="es-CO" sz="6500">
                  <a:solidFill>
                    <a:schemeClr val="dk1"/>
                  </a:solidFill>
                  <a:latin typeface="Calibri"/>
                  <a:ea typeface="Calibri"/>
                  <a:cs typeface="Calibri"/>
                  <a:sym typeface="Calibri"/>
                </a:rPr>
                <a:t> </a:t>
              </a:r>
              <a:endParaRPr/>
            </a:p>
          </p:txBody>
        </p:sp>
        <p:sp>
          <p:nvSpPr>
            <p:cNvPr id="204" name="Google Shape;204;p10"/>
            <p:cNvSpPr/>
            <p:nvPr/>
          </p:nvSpPr>
          <p:spPr>
            <a:xfrm>
              <a:off x="2531401" y="2058807"/>
              <a:ext cx="257854" cy="257854"/>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2660328" y="2187734"/>
              <a:ext cx="1353736" cy="18412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txBox="1"/>
            <p:nvPr/>
          </p:nvSpPr>
          <p:spPr>
            <a:xfrm>
              <a:off x="2660328" y="2187734"/>
              <a:ext cx="1353736" cy="1841242"/>
            </a:xfrm>
            <a:prstGeom prst="rect">
              <a:avLst/>
            </a:prstGeom>
            <a:noFill/>
            <a:ln>
              <a:noFill/>
            </a:ln>
          </p:spPr>
          <p:txBody>
            <a:bodyPr anchorCtr="0" anchor="t" bIns="0" lIns="136625" spcFirstLastPara="1" rIns="0" wrap="square" tIns="0">
              <a:noAutofit/>
            </a:bodyPr>
            <a:lstStyle/>
            <a:p>
              <a:pPr indent="0" lvl="0" marL="0" marR="0" rtl="0" algn="l">
                <a:lnSpc>
                  <a:spcPct val="90000"/>
                </a:lnSpc>
                <a:spcBef>
                  <a:spcPts val="0"/>
                </a:spcBef>
                <a:spcAft>
                  <a:spcPts val="0"/>
                </a:spcAft>
                <a:buClr>
                  <a:schemeClr val="dk1"/>
                </a:buClr>
                <a:buSzPts val="6500"/>
                <a:buFont typeface="Calibri"/>
                <a:buNone/>
              </a:pPr>
              <a:r>
                <a:rPr lang="es-CO" sz="6500">
                  <a:solidFill>
                    <a:schemeClr val="dk1"/>
                  </a:solidFill>
                  <a:latin typeface="Calibri"/>
                  <a:ea typeface="Calibri"/>
                  <a:cs typeface="Calibri"/>
                  <a:sym typeface="Calibri"/>
                </a:rPr>
                <a:t> </a:t>
              </a:r>
              <a:endParaRPr/>
            </a:p>
          </p:txBody>
        </p:sp>
        <p:sp>
          <p:nvSpPr>
            <p:cNvPr id="207" name="Google Shape;207;p10"/>
            <p:cNvSpPr/>
            <p:nvPr/>
          </p:nvSpPr>
          <p:spPr>
            <a:xfrm>
              <a:off x="3869021" y="1368240"/>
              <a:ext cx="341657" cy="341657"/>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p:nvPr/>
          </p:nvSpPr>
          <p:spPr>
            <a:xfrm>
              <a:off x="4039850" y="1539069"/>
              <a:ext cx="1353736" cy="24899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txBox="1"/>
            <p:nvPr/>
          </p:nvSpPr>
          <p:spPr>
            <a:xfrm>
              <a:off x="4039850" y="1539069"/>
              <a:ext cx="1353736" cy="2489907"/>
            </a:xfrm>
            <a:prstGeom prst="rect">
              <a:avLst/>
            </a:prstGeom>
            <a:noFill/>
            <a:ln>
              <a:noFill/>
            </a:ln>
          </p:spPr>
          <p:txBody>
            <a:bodyPr anchorCtr="0" anchor="t" bIns="0" lIns="181025" spcFirstLastPara="1" rIns="0" wrap="square" tIns="0">
              <a:noAutofit/>
            </a:bodyPr>
            <a:lstStyle/>
            <a:p>
              <a:pPr indent="0" lvl="0" marL="0" marR="0" rtl="0" algn="l">
                <a:lnSpc>
                  <a:spcPct val="90000"/>
                </a:lnSpc>
                <a:spcBef>
                  <a:spcPts val="0"/>
                </a:spcBef>
                <a:spcAft>
                  <a:spcPts val="0"/>
                </a:spcAft>
                <a:buClr>
                  <a:schemeClr val="dk1"/>
                </a:buClr>
                <a:buSzPts val="6500"/>
                <a:buFont typeface="Calibri"/>
                <a:buNone/>
              </a:pPr>
              <a:r>
                <a:rPr lang="es-CO" sz="6500">
                  <a:solidFill>
                    <a:schemeClr val="dk1"/>
                  </a:solidFill>
                  <a:latin typeface="Calibri"/>
                  <a:ea typeface="Calibri"/>
                  <a:cs typeface="Calibri"/>
                  <a:sym typeface="Calibri"/>
                </a:rPr>
                <a:t> </a:t>
              </a:r>
              <a:endParaRPr/>
            </a:p>
          </p:txBody>
        </p:sp>
        <p:sp>
          <p:nvSpPr>
            <p:cNvPr id="210" name="Google Shape;210;p10"/>
            <p:cNvSpPr/>
            <p:nvPr/>
          </p:nvSpPr>
          <p:spPr>
            <a:xfrm>
              <a:off x="5325899" y="911354"/>
              <a:ext cx="457691" cy="457691"/>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a:off x="5554745" y="1140200"/>
              <a:ext cx="1353736" cy="28887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txBox="1"/>
            <p:nvPr/>
          </p:nvSpPr>
          <p:spPr>
            <a:xfrm>
              <a:off x="5554745" y="1140200"/>
              <a:ext cx="1353736" cy="2888776"/>
            </a:xfrm>
            <a:prstGeom prst="rect">
              <a:avLst/>
            </a:prstGeom>
            <a:noFill/>
            <a:ln>
              <a:noFill/>
            </a:ln>
          </p:spPr>
          <p:txBody>
            <a:bodyPr anchorCtr="0" anchor="t" bIns="0" lIns="242500" spcFirstLastPara="1" rIns="0" wrap="square" tIns="0">
              <a:noAutofit/>
            </a:bodyPr>
            <a:lstStyle/>
            <a:p>
              <a:pPr indent="0" lvl="0" marL="0" marR="0" rtl="0" algn="l">
                <a:lnSpc>
                  <a:spcPct val="90000"/>
                </a:lnSpc>
                <a:spcBef>
                  <a:spcPts val="0"/>
                </a:spcBef>
                <a:spcAft>
                  <a:spcPts val="0"/>
                </a:spcAft>
                <a:buClr>
                  <a:schemeClr val="dk1"/>
                </a:buClr>
                <a:buSzPts val="6500"/>
                <a:buFont typeface="Calibri"/>
                <a:buNone/>
              </a:pPr>
              <a:r>
                <a:t/>
              </a:r>
              <a:endParaRPr sz="6500">
                <a:solidFill>
                  <a:schemeClr val="dk1"/>
                </a:solidFill>
                <a:latin typeface="Calibri"/>
                <a:ea typeface="Calibri"/>
                <a:cs typeface="Calibri"/>
                <a:sym typeface="Calibri"/>
              </a:endParaRPr>
            </a:p>
          </p:txBody>
        </p:sp>
      </p:grpSp>
      <p:sp>
        <p:nvSpPr>
          <p:cNvPr id="213" name="Google Shape;213;p10"/>
          <p:cNvSpPr/>
          <p:nvPr/>
        </p:nvSpPr>
        <p:spPr>
          <a:xfrm>
            <a:off x="3111655" y="3821915"/>
            <a:ext cx="622464" cy="622464"/>
          </a:xfrm>
          <a:prstGeom prst="ellipse">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10"/>
          <p:cNvSpPr/>
          <p:nvPr/>
        </p:nvSpPr>
        <p:spPr>
          <a:xfrm>
            <a:off x="4189877" y="2827215"/>
            <a:ext cx="776018" cy="776018"/>
          </a:xfrm>
          <a:prstGeom prst="ellipse">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10"/>
          <p:cNvSpPr/>
          <p:nvPr/>
        </p:nvSpPr>
        <p:spPr>
          <a:xfrm>
            <a:off x="5369593" y="2155884"/>
            <a:ext cx="931532" cy="931532"/>
          </a:xfrm>
          <a:prstGeom prst="ellipse">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10"/>
          <p:cNvSpPr/>
          <p:nvPr/>
        </p:nvSpPr>
        <p:spPr>
          <a:xfrm>
            <a:off x="6835714" y="1591562"/>
            <a:ext cx="1168400" cy="1168400"/>
          </a:xfrm>
          <a:prstGeom prst="ellipse">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7" name="Google Shape;217;p10"/>
          <p:cNvPicPr preferRelativeResize="0"/>
          <p:nvPr/>
        </p:nvPicPr>
        <p:blipFill rotWithShape="1">
          <a:blip r:embed="rId3">
            <a:alphaModFix/>
          </a:blip>
          <a:srcRect b="17191" l="0" r="0" t="0"/>
          <a:stretch/>
        </p:blipFill>
        <p:spPr>
          <a:xfrm>
            <a:off x="3212347" y="3904808"/>
            <a:ext cx="407191" cy="418117"/>
          </a:xfrm>
          <a:prstGeom prst="rect">
            <a:avLst/>
          </a:prstGeom>
          <a:noFill/>
          <a:ln>
            <a:noFill/>
          </a:ln>
        </p:spPr>
      </p:pic>
      <p:pic>
        <p:nvPicPr>
          <p:cNvPr id="218" name="Google Shape;218;p10"/>
          <p:cNvPicPr preferRelativeResize="0"/>
          <p:nvPr/>
        </p:nvPicPr>
        <p:blipFill rotWithShape="1">
          <a:blip r:embed="rId4">
            <a:alphaModFix/>
          </a:blip>
          <a:srcRect b="14076" l="0" r="0" t="0"/>
          <a:stretch/>
        </p:blipFill>
        <p:spPr>
          <a:xfrm>
            <a:off x="4313238" y="2966562"/>
            <a:ext cx="513991" cy="552051"/>
          </a:xfrm>
          <a:prstGeom prst="rect">
            <a:avLst/>
          </a:prstGeom>
          <a:noFill/>
          <a:ln>
            <a:noFill/>
          </a:ln>
        </p:spPr>
      </p:pic>
      <p:pic>
        <p:nvPicPr>
          <p:cNvPr id="219" name="Google Shape;219;p10"/>
          <p:cNvPicPr preferRelativeResize="0"/>
          <p:nvPr/>
        </p:nvPicPr>
        <p:blipFill rotWithShape="1">
          <a:blip r:embed="rId5">
            <a:alphaModFix/>
          </a:blip>
          <a:srcRect b="13812" l="0" r="0" t="0"/>
          <a:stretch/>
        </p:blipFill>
        <p:spPr>
          <a:xfrm>
            <a:off x="5503985" y="2274588"/>
            <a:ext cx="609372" cy="656504"/>
          </a:xfrm>
          <a:prstGeom prst="rect">
            <a:avLst/>
          </a:prstGeom>
          <a:noFill/>
          <a:ln>
            <a:noFill/>
          </a:ln>
        </p:spPr>
      </p:pic>
      <p:pic>
        <p:nvPicPr>
          <p:cNvPr id="220" name="Google Shape;220;p10"/>
          <p:cNvPicPr preferRelativeResize="0"/>
          <p:nvPr/>
        </p:nvPicPr>
        <p:blipFill rotWithShape="1">
          <a:blip r:embed="rId6">
            <a:alphaModFix/>
          </a:blip>
          <a:srcRect b="22312" l="0" r="0" t="0"/>
          <a:stretch/>
        </p:blipFill>
        <p:spPr>
          <a:xfrm>
            <a:off x="7065958" y="1825794"/>
            <a:ext cx="697629" cy="672050"/>
          </a:xfrm>
          <a:prstGeom prst="rect">
            <a:avLst/>
          </a:prstGeom>
          <a:noFill/>
          <a:ln>
            <a:noFill/>
          </a:ln>
        </p:spPr>
      </p:pic>
      <p:cxnSp>
        <p:nvCxnSpPr>
          <p:cNvPr id="221" name="Google Shape;221;p10"/>
          <p:cNvCxnSpPr/>
          <p:nvPr/>
        </p:nvCxnSpPr>
        <p:spPr>
          <a:xfrm rot="10800000">
            <a:off x="2562910" y="1380520"/>
            <a:ext cx="0" cy="3917674"/>
          </a:xfrm>
          <a:prstGeom prst="straightConnector1">
            <a:avLst/>
          </a:prstGeom>
          <a:noFill/>
          <a:ln cap="flat" cmpd="sng" w="25400">
            <a:solidFill>
              <a:srgbClr val="EB6B42"/>
            </a:solidFill>
            <a:prstDash val="solid"/>
            <a:miter lim="800000"/>
            <a:headEnd len="sm" w="sm" type="none"/>
            <a:tailEnd len="med" w="med" type="stealth"/>
          </a:ln>
        </p:spPr>
      </p:cxnSp>
      <p:cxnSp>
        <p:nvCxnSpPr>
          <p:cNvPr id="222" name="Google Shape;222;p10"/>
          <p:cNvCxnSpPr/>
          <p:nvPr/>
        </p:nvCxnSpPr>
        <p:spPr>
          <a:xfrm>
            <a:off x="2491127" y="5226226"/>
            <a:ext cx="7518400" cy="0"/>
          </a:xfrm>
          <a:prstGeom prst="straightConnector1">
            <a:avLst/>
          </a:prstGeom>
          <a:noFill/>
          <a:ln cap="flat" cmpd="sng" w="25400">
            <a:solidFill>
              <a:srgbClr val="EB6B42"/>
            </a:solidFill>
            <a:prstDash val="solid"/>
            <a:miter lim="800000"/>
            <a:headEnd len="sm" w="sm" type="none"/>
            <a:tailEnd len="med" w="med" type="stealth"/>
          </a:ln>
        </p:spPr>
      </p:cxnSp>
      <p:sp>
        <p:nvSpPr>
          <p:cNvPr id="223" name="Google Shape;223;p10"/>
          <p:cNvSpPr txBox="1"/>
          <p:nvPr/>
        </p:nvSpPr>
        <p:spPr>
          <a:xfrm>
            <a:off x="3362074" y="4405818"/>
            <a:ext cx="15107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dk1"/>
                </a:solidFill>
                <a:latin typeface="Roboto Light"/>
                <a:ea typeface="Roboto Light"/>
                <a:cs typeface="Roboto Light"/>
                <a:sym typeface="Roboto Light"/>
              </a:rPr>
              <a:t>Capturar</a:t>
            </a:r>
            <a:endParaRPr/>
          </a:p>
        </p:txBody>
      </p:sp>
      <p:sp>
        <p:nvSpPr>
          <p:cNvPr id="224" name="Google Shape;224;p10"/>
          <p:cNvSpPr txBox="1"/>
          <p:nvPr/>
        </p:nvSpPr>
        <p:spPr>
          <a:xfrm>
            <a:off x="4065003" y="3576726"/>
            <a:ext cx="1510719"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Roboto Light"/>
                <a:ea typeface="Roboto Light"/>
                <a:cs typeface="Roboto Light"/>
                <a:sym typeface="Roboto Light"/>
              </a:rPr>
              <a:t>Documentar</a:t>
            </a:r>
            <a:endParaRPr/>
          </a:p>
        </p:txBody>
      </p:sp>
      <p:sp>
        <p:nvSpPr>
          <p:cNvPr id="225" name="Google Shape;225;p10"/>
          <p:cNvSpPr txBox="1"/>
          <p:nvPr/>
        </p:nvSpPr>
        <p:spPr>
          <a:xfrm>
            <a:off x="5575722" y="3098306"/>
            <a:ext cx="15107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dk1"/>
                </a:solidFill>
                <a:latin typeface="Roboto Light"/>
                <a:ea typeface="Roboto Light"/>
                <a:cs typeface="Roboto Light"/>
                <a:sym typeface="Roboto Light"/>
              </a:rPr>
              <a:t>Digitalizar</a:t>
            </a:r>
            <a:endParaRPr/>
          </a:p>
        </p:txBody>
      </p:sp>
      <p:sp>
        <p:nvSpPr>
          <p:cNvPr id="226" name="Google Shape;226;p10"/>
          <p:cNvSpPr txBox="1"/>
          <p:nvPr/>
        </p:nvSpPr>
        <p:spPr>
          <a:xfrm>
            <a:off x="6732351" y="2759962"/>
            <a:ext cx="1510719"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Roboto Light"/>
                <a:ea typeface="Roboto Light"/>
                <a:cs typeface="Roboto Light"/>
                <a:sym typeface="Roboto Light"/>
              </a:rPr>
              <a:t>Publicar</a:t>
            </a:r>
            <a:endParaRPr/>
          </a:p>
        </p:txBody>
      </p:sp>
      <p:sp>
        <p:nvSpPr>
          <p:cNvPr id="227" name="Google Shape;227;p10"/>
          <p:cNvSpPr txBox="1"/>
          <p:nvPr/>
        </p:nvSpPr>
        <p:spPr>
          <a:xfrm rot="-5400000">
            <a:off x="1473706" y="2845281"/>
            <a:ext cx="151071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333333"/>
                </a:solidFill>
                <a:latin typeface="Roboto"/>
                <a:ea typeface="Roboto"/>
                <a:cs typeface="Roboto"/>
                <a:sym typeface="Roboto"/>
              </a:rPr>
              <a:t>Impacto</a:t>
            </a:r>
            <a:endParaRPr/>
          </a:p>
        </p:txBody>
      </p:sp>
      <p:sp>
        <p:nvSpPr>
          <p:cNvPr id="228" name="Google Shape;228;p10"/>
          <p:cNvSpPr txBox="1"/>
          <p:nvPr/>
        </p:nvSpPr>
        <p:spPr>
          <a:xfrm>
            <a:off x="5545765" y="5304880"/>
            <a:ext cx="151071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333333"/>
                </a:solidFill>
                <a:latin typeface="Roboto"/>
                <a:ea typeface="Roboto"/>
                <a:cs typeface="Roboto"/>
                <a:sym typeface="Roboto"/>
              </a:rPr>
              <a:t>Valor</a:t>
            </a:r>
            <a:endParaRPr/>
          </a:p>
        </p:txBody>
      </p:sp>
      <p:pic>
        <p:nvPicPr>
          <p:cNvPr id="229" name="Google Shape;229;p10"/>
          <p:cNvPicPr preferRelativeResize="0"/>
          <p:nvPr/>
        </p:nvPicPr>
        <p:blipFill rotWithShape="1">
          <a:blip r:embed="rId7">
            <a:alphaModFix/>
          </a:blip>
          <a:srcRect b="0" l="0" r="0" t="0"/>
          <a:stretch/>
        </p:blipFill>
        <p:spPr>
          <a:xfrm>
            <a:off x="0" y="6413500"/>
            <a:ext cx="12192000" cy="44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11"/>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grpSp>
        <p:nvGrpSpPr>
          <p:cNvPr id="236" name="Google Shape;236;p11"/>
          <p:cNvGrpSpPr/>
          <p:nvPr/>
        </p:nvGrpSpPr>
        <p:grpSpPr>
          <a:xfrm>
            <a:off x="6661304" y="846093"/>
            <a:ext cx="4922127" cy="4593464"/>
            <a:chOff x="275786" y="-5561"/>
            <a:chExt cx="4922127" cy="4593464"/>
          </a:xfrm>
        </p:grpSpPr>
        <p:sp>
          <p:nvSpPr>
            <p:cNvPr id="237" name="Google Shape;237;p11"/>
            <p:cNvSpPr/>
            <p:nvPr/>
          </p:nvSpPr>
          <p:spPr>
            <a:xfrm>
              <a:off x="440118" y="-5561"/>
              <a:ext cx="4593464" cy="4593464"/>
            </a:xfrm>
            <a:custGeom>
              <a:rect b="b" l="l" r="r" t="t"/>
              <a:pathLst>
                <a:path extrusionOk="0" h="120000" w="120000">
                  <a:moveTo>
                    <a:pt x="74591" y="5321"/>
                  </a:moveTo>
                  <a:lnTo>
                    <a:pt x="74591" y="5321"/>
                  </a:lnTo>
                  <a:cubicBezTo>
                    <a:pt x="100530" y="12243"/>
                    <a:pt x="118036" y="36436"/>
                    <a:pt x="116499" y="63239"/>
                  </a:cubicBezTo>
                  <a:cubicBezTo>
                    <a:pt x="114963" y="90041"/>
                    <a:pt x="94807" y="112075"/>
                    <a:pt x="68247" y="115988"/>
                  </a:cubicBezTo>
                  <a:cubicBezTo>
                    <a:pt x="41688" y="119900"/>
                    <a:pt x="16034" y="104614"/>
                    <a:pt x="6834" y="79393"/>
                  </a:cubicBezTo>
                  <a:cubicBezTo>
                    <a:pt x="-2365" y="54172"/>
                    <a:pt x="7421" y="25958"/>
                    <a:pt x="30262" y="11851"/>
                  </a:cubicBezTo>
                  <a:lnTo>
                    <a:pt x="28732" y="8820"/>
                  </a:lnTo>
                  <a:lnTo>
                    <a:pt x="35925" y="12304"/>
                  </a:lnTo>
                  <a:lnTo>
                    <a:pt x="34655" y="20555"/>
                  </a:lnTo>
                  <a:lnTo>
                    <a:pt x="33126" y="17525"/>
                  </a:lnTo>
                  <a:lnTo>
                    <a:pt x="33126" y="17525"/>
                  </a:lnTo>
                  <a:cubicBezTo>
                    <a:pt x="13019" y="30246"/>
                    <a:pt x="4587" y="55322"/>
                    <a:pt x="12922" y="77607"/>
                  </a:cubicBezTo>
                  <a:cubicBezTo>
                    <a:pt x="21256" y="99893"/>
                    <a:pt x="44075" y="113281"/>
                    <a:pt x="67594" y="109686"/>
                  </a:cubicBezTo>
                  <a:cubicBezTo>
                    <a:pt x="91114" y="106091"/>
                    <a:pt x="108891" y="86498"/>
                    <a:pt x="110188" y="62741"/>
                  </a:cubicBezTo>
                  <a:cubicBezTo>
                    <a:pt x="111486" y="38983"/>
                    <a:pt x="95948" y="17571"/>
                    <a:pt x="72959" y="1143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1889602" y="1015"/>
              <a:ext cx="1694495" cy="847247"/>
            </a:xfrm>
            <a:prstGeom prst="roundRect">
              <a:avLst>
                <a:gd fmla="val 16667" name="adj"/>
              </a:avLst>
            </a:prstGeom>
            <a:solidFill>
              <a:srgbClr val="B9BED0"/>
            </a:solidFill>
            <a:ln cap="flat" cmpd="sng" w="15875">
              <a:solidFill>
                <a:srgbClr val="EB6B4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txBox="1"/>
            <p:nvPr/>
          </p:nvSpPr>
          <p:spPr>
            <a:xfrm>
              <a:off x="1930961" y="42374"/>
              <a:ext cx="1611777" cy="76452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333333"/>
                </a:buClr>
                <a:buSzPts val="1600"/>
                <a:buFont typeface="Roboto Light"/>
                <a:buNone/>
              </a:pPr>
              <a:r>
                <a:rPr b="0" i="1" lang="es-CO" sz="1600">
                  <a:solidFill>
                    <a:srgbClr val="333333"/>
                  </a:solidFill>
                  <a:latin typeface="Roboto Light"/>
                  <a:ea typeface="Roboto Light"/>
                  <a:cs typeface="Roboto Light"/>
                  <a:sym typeface="Roboto Light"/>
                </a:rPr>
                <a:t>Plan de gestión</a:t>
              </a:r>
              <a:endParaRPr/>
            </a:p>
          </p:txBody>
        </p:sp>
        <p:sp>
          <p:nvSpPr>
            <p:cNvPr id="240" name="Google Shape;240;p11"/>
            <p:cNvSpPr/>
            <p:nvPr/>
          </p:nvSpPr>
          <p:spPr>
            <a:xfrm>
              <a:off x="3503418" y="932752"/>
              <a:ext cx="1694495" cy="847247"/>
            </a:xfrm>
            <a:prstGeom prst="roundRect">
              <a:avLst>
                <a:gd fmla="val 16667" name="adj"/>
              </a:avLst>
            </a:prstGeom>
            <a:solidFill>
              <a:srgbClr val="B9BED0"/>
            </a:solidFill>
            <a:ln cap="flat" cmpd="sng" w="15875">
              <a:solidFill>
                <a:srgbClr val="EB6B4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txBox="1"/>
            <p:nvPr/>
          </p:nvSpPr>
          <p:spPr>
            <a:xfrm>
              <a:off x="3544777" y="974111"/>
              <a:ext cx="1611777" cy="76452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333333"/>
                </a:buClr>
                <a:buSzPts val="1600"/>
                <a:buFont typeface="Roboto Light"/>
                <a:buNone/>
              </a:pPr>
              <a:r>
                <a:rPr b="0" i="1" lang="es-CO" sz="1600">
                  <a:solidFill>
                    <a:srgbClr val="333333"/>
                  </a:solidFill>
                  <a:latin typeface="Roboto Light"/>
                  <a:ea typeface="Roboto Light"/>
                  <a:cs typeface="Roboto Light"/>
                  <a:sym typeface="Roboto Light"/>
                </a:rPr>
                <a:t>Recolección</a:t>
              </a:r>
              <a:endParaRPr/>
            </a:p>
          </p:txBody>
        </p:sp>
        <p:sp>
          <p:nvSpPr>
            <p:cNvPr id="242" name="Google Shape;242;p11"/>
            <p:cNvSpPr/>
            <p:nvPr/>
          </p:nvSpPr>
          <p:spPr>
            <a:xfrm>
              <a:off x="3503418" y="2796226"/>
              <a:ext cx="1694495" cy="847247"/>
            </a:xfrm>
            <a:prstGeom prst="roundRect">
              <a:avLst>
                <a:gd fmla="val 16667" name="adj"/>
              </a:avLst>
            </a:prstGeom>
            <a:solidFill>
              <a:srgbClr val="B9BED0"/>
            </a:solidFill>
            <a:ln cap="flat" cmpd="sng" w="15875">
              <a:solidFill>
                <a:srgbClr val="EB6B4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txBox="1"/>
            <p:nvPr/>
          </p:nvSpPr>
          <p:spPr>
            <a:xfrm>
              <a:off x="3544777" y="2837585"/>
              <a:ext cx="1611777" cy="76452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333333"/>
                </a:buClr>
                <a:buSzPts val="1600"/>
                <a:buFont typeface="Roboto Light"/>
                <a:buNone/>
              </a:pPr>
              <a:r>
                <a:rPr b="0" i="1" lang="es-CO" sz="1600">
                  <a:solidFill>
                    <a:srgbClr val="333333"/>
                  </a:solidFill>
                  <a:latin typeface="Roboto Light"/>
                  <a:ea typeface="Roboto Light"/>
                  <a:cs typeface="Roboto Light"/>
                  <a:sym typeface="Roboto Light"/>
                </a:rPr>
                <a:t>Descripción y procesamiento</a:t>
              </a:r>
              <a:endParaRPr/>
            </a:p>
          </p:txBody>
        </p:sp>
        <p:sp>
          <p:nvSpPr>
            <p:cNvPr id="244" name="Google Shape;244;p11"/>
            <p:cNvSpPr/>
            <p:nvPr/>
          </p:nvSpPr>
          <p:spPr>
            <a:xfrm>
              <a:off x="1889602" y="3727963"/>
              <a:ext cx="1694495" cy="847247"/>
            </a:xfrm>
            <a:prstGeom prst="roundRect">
              <a:avLst>
                <a:gd fmla="val 16667" name="adj"/>
              </a:avLst>
            </a:prstGeom>
            <a:solidFill>
              <a:srgbClr val="EAEBF1"/>
            </a:solidFill>
            <a:ln cap="flat" cmpd="sng" w="15875">
              <a:solidFill>
                <a:srgbClr val="EB6B4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txBox="1"/>
            <p:nvPr/>
          </p:nvSpPr>
          <p:spPr>
            <a:xfrm>
              <a:off x="1930961" y="3769322"/>
              <a:ext cx="1611777" cy="76452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333333"/>
                </a:buClr>
                <a:buSzPts val="1600"/>
                <a:buFont typeface="Roboto Light"/>
                <a:buNone/>
              </a:pPr>
              <a:r>
                <a:rPr b="0" i="1" lang="es-CO" sz="1600">
                  <a:solidFill>
                    <a:srgbClr val="333333"/>
                  </a:solidFill>
                  <a:latin typeface="Roboto Light"/>
                  <a:ea typeface="Roboto Light"/>
                  <a:cs typeface="Roboto Light"/>
                  <a:sym typeface="Roboto Light"/>
                </a:rPr>
                <a:t>Preservación</a:t>
              </a:r>
              <a:endParaRPr/>
            </a:p>
          </p:txBody>
        </p:sp>
        <p:sp>
          <p:nvSpPr>
            <p:cNvPr id="246" name="Google Shape;246;p11"/>
            <p:cNvSpPr/>
            <p:nvPr/>
          </p:nvSpPr>
          <p:spPr>
            <a:xfrm>
              <a:off x="275786" y="2796226"/>
              <a:ext cx="1694495" cy="847247"/>
            </a:xfrm>
            <a:prstGeom prst="roundRect">
              <a:avLst>
                <a:gd fmla="val 16667" name="adj"/>
              </a:avLst>
            </a:prstGeom>
            <a:solidFill>
              <a:srgbClr val="EAEBF1"/>
            </a:solidFill>
            <a:ln cap="flat" cmpd="sng" w="15875">
              <a:solidFill>
                <a:srgbClr val="EB6B4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txBox="1"/>
            <p:nvPr/>
          </p:nvSpPr>
          <p:spPr>
            <a:xfrm>
              <a:off x="317145" y="2837585"/>
              <a:ext cx="1611777" cy="76452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333333"/>
                </a:buClr>
                <a:buSzPts val="1600"/>
                <a:buFont typeface="Roboto Light"/>
                <a:buNone/>
              </a:pPr>
              <a:r>
                <a:rPr b="0" i="1" lang="es-CO" sz="1600">
                  <a:solidFill>
                    <a:srgbClr val="333333"/>
                  </a:solidFill>
                  <a:latin typeface="Roboto Light"/>
                  <a:ea typeface="Roboto Light"/>
                  <a:cs typeface="Roboto Light"/>
                  <a:sym typeface="Roboto Light"/>
                </a:rPr>
                <a:t>Publicación</a:t>
              </a:r>
              <a:endParaRPr/>
            </a:p>
          </p:txBody>
        </p:sp>
        <p:sp>
          <p:nvSpPr>
            <p:cNvPr id="248" name="Google Shape;248;p11"/>
            <p:cNvSpPr/>
            <p:nvPr/>
          </p:nvSpPr>
          <p:spPr>
            <a:xfrm>
              <a:off x="275786" y="932752"/>
              <a:ext cx="1694495" cy="847247"/>
            </a:xfrm>
            <a:prstGeom prst="roundRect">
              <a:avLst>
                <a:gd fmla="val 16667" name="adj"/>
              </a:avLst>
            </a:prstGeom>
            <a:solidFill>
              <a:srgbClr val="EAEBF1"/>
            </a:solidFill>
            <a:ln cap="flat" cmpd="sng" w="15875">
              <a:solidFill>
                <a:srgbClr val="EB6B4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txBox="1"/>
            <p:nvPr/>
          </p:nvSpPr>
          <p:spPr>
            <a:xfrm>
              <a:off x="317145" y="974111"/>
              <a:ext cx="1611777" cy="76452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333333"/>
                </a:buClr>
                <a:buSzPts val="1600"/>
                <a:buFont typeface="Roboto Light"/>
                <a:buNone/>
              </a:pPr>
              <a:r>
                <a:rPr b="0" i="1" lang="es-CO" sz="1600">
                  <a:solidFill>
                    <a:srgbClr val="333333"/>
                  </a:solidFill>
                  <a:latin typeface="Roboto Light"/>
                  <a:ea typeface="Roboto Light"/>
                  <a:cs typeface="Roboto Light"/>
                  <a:sym typeface="Roboto Light"/>
                </a:rPr>
                <a:t>Reutilización</a:t>
              </a:r>
              <a:endParaRPr/>
            </a:p>
          </p:txBody>
        </p:sp>
      </p:grpSp>
      <p:sp>
        <p:nvSpPr>
          <p:cNvPr id="250" name="Google Shape;250;p11"/>
          <p:cNvSpPr/>
          <p:nvPr/>
        </p:nvSpPr>
        <p:spPr>
          <a:xfrm>
            <a:off x="1488349" y="5583597"/>
            <a:ext cx="36322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EB6B42"/>
                </a:solidFill>
                <a:latin typeface="Calibri"/>
                <a:ea typeface="Calibri"/>
                <a:cs typeface="Calibri"/>
                <a:sym typeface="Calibri"/>
              </a:rPr>
              <a:t>"La gestión de datos debe integrarse en todos los cursos de ciencia".</a:t>
            </a:r>
            <a:endParaRPr sz="1800">
              <a:solidFill>
                <a:srgbClr val="EB6B42"/>
              </a:solidFill>
              <a:latin typeface="Calibri"/>
              <a:ea typeface="Calibri"/>
              <a:cs typeface="Calibri"/>
              <a:sym typeface="Calibri"/>
            </a:endParaRPr>
          </a:p>
        </p:txBody>
      </p:sp>
      <p:pic>
        <p:nvPicPr>
          <p:cNvPr id="251" name="Google Shape;251;p11"/>
          <p:cNvPicPr preferRelativeResize="0"/>
          <p:nvPr/>
        </p:nvPicPr>
        <p:blipFill rotWithShape="1">
          <a:blip r:embed="rId4">
            <a:alphaModFix/>
          </a:blip>
          <a:srcRect b="0" l="0" r="0" t="0"/>
          <a:stretch/>
        </p:blipFill>
        <p:spPr>
          <a:xfrm>
            <a:off x="567601" y="430970"/>
            <a:ext cx="5473700" cy="3149827"/>
          </a:xfrm>
          <a:prstGeom prst="rect">
            <a:avLst/>
          </a:prstGeom>
          <a:noFill/>
          <a:ln>
            <a:noFill/>
          </a:ln>
        </p:spPr>
      </p:pic>
      <p:sp>
        <p:nvSpPr>
          <p:cNvPr id="252" name="Google Shape;252;p11"/>
          <p:cNvSpPr/>
          <p:nvPr/>
        </p:nvSpPr>
        <p:spPr>
          <a:xfrm>
            <a:off x="479798" y="3980598"/>
            <a:ext cx="5649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400">
                <a:solidFill>
                  <a:schemeClr val="dk1"/>
                </a:solidFill>
                <a:latin typeface="Roboto"/>
                <a:ea typeface="Roboto"/>
                <a:cs typeface="Roboto"/>
                <a:sym typeface="Roboto"/>
              </a:rPr>
              <a:t>La vergonzosa negligencia de los datos</a:t>
            </a:r>
            <a:endParaRPr/>
          </a:p>
        </p:txBody>
      </p:sp>
      <p:sp>
        <p:nvSpPr>
          <p:cNvPr id="253" name="Google Shape;253;p11"/>
          <p:cNvSpPr/>
          <p:nvPr/>
        </p:nvSpPr>
        <p:spPr>
          <a:xfrm>
            <a:off x="520700" y="4557246"/>
            <a:ext cx="55753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600">
                <a:solidFill>
                  <a:schemeClr val="dk1"/>
                </a:solidFill>
                <a:latin typeface="Roboto Light"/>
                <a:ea typeface="Roboto Light"/>
                <a:cs typeface="Roboto Light"/>
                <a:sym typeface="Roboto Light"/>
              </a:rPr>
              <a:t>La investigación no puede prosperar si los datos no se conservan y no se hacen accesibles. Todos los interesados deben actuar en consecuencia.</a:t>
            </a:r>
            <a:endParaRPr sz="1600">
              <a:solidFill>
                <a:schemeClr val="dk1"/>
              </a:solidFill>
              <a:latin typeface="Roboto Light"/>
              <a:ea typeface="Roboto Light"/>
              <a:cs typeface="Roboto Light"/>
              <a:sym typeface="Roboto Light"/>
            </a:endParaRPr>
          </a:p>
        </p:txBody>
      </p:sp>
      <p:sp>
        <p:nvSpPr>
          <p:cNvPr id="254" name="Google Shape;254;p11"/>
          <p:cNvSpPr/>
          <p:nvPr/>
        </p:nvSpPr>
        <p:spPr>
          <a:xfrm>
            <a:off x="1653195" y="3611978"/>
            <a:ext cx="333937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200" u="sng">
                <a:solidFill>
                  <a:schemeClr val="dk1"/>
                </a:solidFill>
                <a:latin typeface="Roboto Light"/>
                <a:ea typeface="Roboto Light"/>
                <a:cs typeface="Roboto Light"/>
                <a:sym typeface="Roboto Light"/>
                <a:hlinkClick r:id="rId5">
                  <a:extLst>
                    <a:ext uri="{A12FA001-AC4F-418D-AE19-62706E023703}">
                      <ahyp:hlinkClr val="tx"/>
                    </a:ext>
                  </a:extLst>
                </a:hlinkClick>
              </a:rPr>
              <a:t>https://www.nature.com/articles/461145a.pdf</a:t>
            </a:r>
            <a:r>
              <a:rPr lang="es-CO" sz="1200">
                <a:solidFill>
                  <a:schemeClr val="dk1"/>
                </a:solidFill>
                <a:latin typeface="Roboto Light"/>
                <a:ea typeface="Roboto Light"/>
                <a:cs typeface="Roboto Light"/>
                <a:sym typeface="Roboto Light"/>
              </a:rPr>
              <a:t> </a:t>
            </a:r>
            <a:endParaRPr/>
          </a:p>
        </p:txBody>
      </p:sp>
      <p:cxnSp>
        <p:nvCxnSpPr>
          <p:cNvPr id="255" name="Google Shape;255;p11"/>
          <p:cNvCxnSpPr/>
          <p:nvPr/>
        </p:nvCxnSpPr>
        <p:spPr>
          <a:xfrm>
            <a:off x="1168400" y="3929798"/>
            <a:ext cx="4033349" cy="0"/>
          </a:xfrm>
          <a:prstGeom prst="straightConnector1">
            <a:avLst/>
          </a:prstGeom>
          <a:noFill/>
          <a:ln cap="flat" cmpd="sng" w="9525">
            <a:solidFill>
              <a:schemeClr val="dk1"/>
            </a:solidFill>
            <a:prstDash val="solid"/>
            <a:miter lim="800000"/>
            <a:headEnd len="sm" w="sm" type="none"/>
            <a:tailEnd len="sm" w="sm" type="none"/>
          </a:ln>
        </p:spPr>
      </p:cxnSp>
      <p:sp>
        <p:nvSpPr>
          <p:cNvPr id="256" name="Google Shape;256;p11"/>
          <p:cNvSpPr txBox="1"/>
          <p:nvPr/>
        </p:nvSpPr>
        <p:spPr>
          <a:xfrm>
            <a:off x="7585668" y="2871082"/>
            <a:ext cx="3073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400">
                <a:solidFill>
                  <a:schemeClr val="dk1"/>
                </a:solidFill>
                <a:latin typeface="Roboto Light"/>
                <a:ea typeface="Roboto Light"/>
                <a:cs typeface="Roboto Light"/>
                <a:sym typeface="Roboto Light"/>
              </a:rPr>
              <a:t>Ciclo de los datos</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Digitalización y almacenamiento</a:t>
            </a:r>
            <a:endParaRPr/>
          </a:p>
        </p:txBody>
      </p:sp>
      <p:sp>
        <p:nvSpPr>
          <p:cNvPr id="263" name="Google Shape;26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CO" sz="1800">
                <a:latin typeface="Roboto Light"/>
                <a:ea typeface="Roboto Light"/>
                <a:cs typeface="Roboto Light"/>
                <a:sym typeface="Roboto Light"/>
              </a:rPr>
              <a:t>La forma de digitalizar y almacenar los datos puede tener un efecto en la calidad de los mismos  y tiene que ver con varios aspectos.</a:t>
            </a:r>
            <a:endParaRPr/>
          </a:p>
        </p:txBody>
      </p:sp>
      <p:pic>
        <p:nvPicPr>
          <p:cNvPr id="264" name="Google Shape;264;p12"/>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265" name="Google Shape;265;p12"/>
          <p:cNvSpPr/>
          <p:nvPr/>
        </p:nvSpPr>
        <p:spPr>
          <a:xfrm>
            <a:off x="1062681" y="3428999"/>
            <a:ext cx="989635" cy="674157"/>
          </a:xfrm>
          <a:prstGeom prst="wedgeRectCallout">
            <a:avLst>
              <a:gd fmla="val 165803" name="adj1"/>
              <a:gd fmla="val 87656" name="adj2"/>
            </a:avLst>
          </a:prstGeom>
          <a:solidFill>
            <a:schemeClr val="lt1"/>
          </a:solidFill>
          <a:ln cap="flat" cmpd="sng" w="25400">
            <a:solidFill>
              <a:srgbClr val="7575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600">
                <a:solidFill>
                  <a:schemeClr val="dk1"/>
                </a:solidFill>
                <a:latin typeface="Roboto Thin"/>
                <a:ea typeface="Roboto Thin"/>
                <a:cs typeface="Roboto Thin"/>
                <a:sym typeface="Roboto Thin"/>
              </a:rPr>
              <a:t>¿Qué?</a:t>
            </a:r>
            <a:endParaRPr/>
          </a:p>
        </p:txBody>
      </p:sp>
      <p:sp>
        <p:nvSpPr>
          <p:cNvPr id="266" name="Google Shape;266;p12"/>
          <p:cNvSpPr/>
          <p:nvPr/>
        </p:nvSpPr>
        <p:spPr>
          <a:xfrm>
            <a:off x="3244791" y="3188798"/>
            <a:ext cx="1569601" cy="674157"/>
          </a:xfrm>
          <a:prstGeom prst="wedgeRoundRectCallout">
            <a:avLst>
              <a:gd fmla="val -3893" name="adj1"/>
              <a:gd fmla="val 76415" name="adj2"/>
              <a:gd fmla="val 16667" name="adj3"/>
            </a:avLst>
          </a:prstGeom>
          <a:solidFill>
            <a:schemeClr val="lt1"/>
          </a:solidFill>
          <a:ln cap="flat" cmpd="sng" w="25400">
            <a:solidFill>
              <a:srgbClr val="7575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600">
                <a:solidFill>
                  <a:schemeClr val="dk1"/>
                </a:solidFill>
                <a:latin typeface="Roboto Thin"/>
                <a:ea typeface="Roboto Thin"/>
                <a:cs typeface="Roboto Thin"/>
                <a:sym typeface="Roboto Thin"/>
              </a:rPr>
              <a:t>¿Con cuanto detalle?</a:t>
            </a:r>
            <a:endParaRPr/>
          </a:p>
        </p:txBody>
      </p:sp>
      <p:sp>
        <p:nvSpPr>
          <p:cNvPr id="267" name="Google Shape;267;p12"/>
          <p:cNvSpPr/>
          <p:nvPr/>
        </p:nvSpPr>
        <p:spPr>
          <a:xfrm>
            <a:off x="5141327" y="3428999"/>
            <a:ext cx="2173874" cy="846818"/>
          </a:xfrm>
          <a:prstGeom prst="wedgeEllipseCallout">
            <a:avLst>
              <a:gd fmla="val -64759" name="adj1"/>
              <a:gd fmla="val 62328" name="adj2"/>
            </a:avLst>
          </a:prstGeom>
          <a:solidFill>
            <a:schemeClr val="lt1"/>
          </a:solidFill>
          <a:ln cap="flat" cmpd="sng" w="25400">
            <a:solidFill>
              <a:srgbClr val="7575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600">
                <a:solidFill>
                  <a:schemeClr val="dk1"/>
                </a:solidFill>
                <a:latin typeface="Roboto Thin"/>
                <a:ea typeface="Roboto Thin"/>
                <a:cs typeface="Roboto Thin"/>
                <a:sym typeface="Roboto Thin"/>
              </a:rPr>
              <a:t>¿Con qué recursos?</a:t>
            </a:r>
            <a:endParaRPr/>
          </a:p>
        </p:txBody>
      </p:sp>
      <p:sp>
        <p:nvSpPr>
          <p:cNvPr id="268" name="Google Shape;268;p12"/>
          <p:cNvSpPr/>
          <p:nvPr/>
        </p:nvSpPr>
        <p:spPr>
          <a:xfrm>
            <a:off x="1692875" y="4666736"/>
            <a:ext cx="1307708" cy="723275"/>
          </a:xfrm>
          <a:prstGeom prst="wedgeRectCallout">
            <a:avLst>
              <a:gd fmla="val 80559" name="adj1"/>
              <a:gd fmla="val -23102" name="adj2"/>
            </a:avLst>
          </a:prstGeom>
          <a:solidFill>
            <a:schemeClr val="lt1"/>
          </a:solidFill>
          <a:ln cap="flat" cmpd="sng" w="25400">
            <a:solidFill>
              <a:srgbClr val="7575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600">
                <a:solidFill>
                  <a:schemeClr val="dk1"/>
                </a:solidFill>
                <a:latin typeface="Roboto Thin"/>
                <a:ea typeface="Roboto Thin"/>
                <a:cs typeface="Roboto Thin"/>
                <a:sym typeface="Roboto Thin"/>
              </a:rPr>
              <a:t>¿Cómo?</a:t>
            </a:r>
            <a:endParaRPr/>
          </a:p>
        </p:txBody>
      </p:sp>
      <p:sp>
        <p:nvSpPr>
          <p:cNvPr id="269" name="Google Shape;269;p12"/>
          <p:cNvSpPr/>
          <p:nvPr/>
        </p:nvSpPr>
        <p:spPr>
          <a:xfrm>
            <a:off x="4193059" y="4971820"/>
            <a:ext cx="2034746" cy="1008972"/>
          </a:xfrm>
          <a:prstGeom prst="wedgeEllipseCallout">
            <a:avLst>
              <a:gd fmla="val -37179" name="adj1"/>
              <a:gd fmla="val -58162" name="adj2"/>
            </a:avLst>
          </a:prstGeom>
          <a:solidFill>
            <a:schemeClr val="lt1"/>
          </a:solidFill>
          <a:ln cap="flat" cmpd="sng" w="25400">
            <a:solidFill>
              <a:srgbClr val="7575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600">
                <a:solidFill>
                  <a:schemeClr val="dk1"/>
                </a:solidFill>
                <a:latin typeface="Roboto Thin"/>
                <a:ea typeface="Roboto Thin"/>
                <a:cs typeface="Roboto Thin"/>
                <a:sym typeface="Roboto Thin"/>
              </a:rPr>
              <a:t>¿Con qué objetivo?</a:t>
            </a:r>
            <a:endParaRPr/>
          </a:p>
        </p:txBody>
      </p:sp>
      <p:sp>
        <p:nvSpPr>
          <p:cNvPr id="270" name="Google Shape;270;p12"/>
          <p:cNvSpPr txBox="1"/>
          <p:nvPr/>
        </p:nvSpPr>
        <p:spPr>
          <a:xfrm>
            <a:off x="3059437" y="3943461"/>
            <a:ext cx="189653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8800">
                <a:solidFill>
                  <a:srgbClr val="EB6B42"/>
                </a:solidFill>
                <a:latin typeface="Roboto"/>
                <a:ea typeface="Roboto"/>
                <a:cs typeface="Roboto"/>
                <a:sym typeface="Roboto"/>
              </a:rPr>
              <a:t>?</a:t>
            </a:r>
            <a:endParaRPr/>
          </a:p>
        </p:txBody>
      </p:sp>
      <p:sp>
        <p:nvSpPr>
          <p:cNvPr id="271" name="Google Shape;271;p12"/>
          <p:cNvSpPr/>
          <p:nvPr/>
        </p:nvSpPr>
        <p:spPr>
          <a:xfrm>
            <a:off x="7780454" y="3862955"/>
            <a:ext cx="3632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EB6B42"/>
                </a:solidFill>
                <a:latin typeface="Roboto"/>
                <a:ea typeface="Roboto"/>
                <a:cs typeface="Roboto"/>
                <a:sym typeface="Roboto"/>
              </a:rPr>
              <a:t>Priorización y planeamiento…</a:t>
            </a:r>
            <a:endParaRPr sz="1800">
              <a:solidFill>
                <a:srgbClr val="EB6B42"/>
              </a:solidFill>
              <a:latin typeface="Roboto"/>
              <a:ea typeface="Roboto"/>
              <a:cs typeface="Roboto"/>
              <a:sym typeface="Roboto"/>
            </a:endParaRPr>
          </a:p>
        </p:txBody>
      </p:sp>
      <p:sp>
        <p:nvSpPr>
          <p:cNvPr id="272" name="Google Shape;272;p12"/>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Digitalización y almacenamiento</a:t>
            </a:r>
            <a:endParaRPr/>
          </a:p>
        </p:txBody>
      </p:sp>
      <p:sp>
        <p:nvSpPr>
          <p:cNvPr id="279" name="Google Shape;279;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CO" sz="1800">
                <a:latin typeface="Roboto Light"/>
                <a:ea typeface="Roboto Light"/>
                <a:cs typeface="Roboto Light"/>
                <a:sym typeface="Roboto Light"/>
              </a:rPr>
              <a:t>La forma de digitalizar y almacenar los datos puede tener un efecto en la calidad de los mismos  y tiene que ver con varios aspectos.</a:t>
            </a:r>
            <a:endParaRPr/>
          </a:p>
        </p:txBody>
      </p:sp>
      <p:pic>
        <p:nvPicPr>
          <p:cNvPr id="280" name="Google Shape;280;p1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281" name="Google Shape;281;p13"/>
          <p:cNvSpPr/>
          <p:nvPr/>
        </p:nvSpPr>
        <p:spPr>
          <a:xfrm>
            <a:off x="564108" y="2553138"/>
            <a:ext cx="3632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EB6B42"/>
                </a:solidFill>
                <a:latin typeface="Roboto"/>
                <a:ea typeface="Roboto"/>
                <a:cs typeface="Roboto"/>
                <a:sym typeface="Roboto"/>
              </a:rPr>
              <a:t>Priorización y planeamiento…</a:t>
            </a:r>
            <a:endParaRPr/>
          </a:p>
        </p:txBody>
      </p:sp>
      <p:sp>
        <p:nvSpPr>
          <p:cNvPr id="282" name="Google Shape;282;p13"/>
          <p:cNvSpPr/>
          <p:nvPr/>
        </p:nvSpPr>
        <p:spPr>
          <a:xfrm>
            <a:off x="1371404" y="3185126"/>
            <a:ext cx="1612558"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B6B42"/>
              </a:buClr>
              <a:buSzPts val="1800"/>
              <a:buFont typeface="Roboto Light"/>
              <a:buNone/>
            </a:pPr>
            <a:r>
              <a:rPr lang="es-CO" sz="1800">
                <a:solidFill>
                  <a:srgbClr val="EB6B42"/>
                </a:solidFill>
                <a:latin typeface="Roboto Light"/>
                <a:ea typeface="Roboto Light"/>
                <a:cs typeface="Roboto Light"/>
                <a:sym typeface="Roboto Light"/>
              </a:rPr>
              <a:t>depende de:</a:t>
            </a:r>
            <a:endParaRPr sz="1800">
              <a:solidFill>
                <a:srgbClr val="EB6B42"/>
              </a:solidFill>
              <a:latin typeface="Roboto Light"/>
              <a:ea typeface="Roboto Light"/>
              <a:cs typeface="Roboto Light"/>
              <a:sym typeface="Roboto Light"/>
            </a:endParaRPr>
          </a:p>
        </p:txBody>
      </p:sp>
      <p:sp>
        <p:nvSpPr>
          <p:cNvPr id="283" name="Google Shape;283;p13"/>
          <p:cNvSpPr/>
          <p:nvPr/>
        </p:nvSpPr>
        <p:spPr>
          <a:xfrm>
            <a:off x="1815903" y="4959441"/>
            <a:ext cx="6422129" cy="6477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1E4E79"/>
              </a:buClr>
              <a:buSzPts val="1800"/>
              <a:buFont typeface="Arial"/>
              <a:buChar char="•"/>
            </a:pPr>
            <a:r>
              <a:rPr lang="es-CO" sz="1600">
                <a:solidFill>
                  <a:schemeClr val="dk1"/>
                </a:solidFill>
                <a:latin typeface="Roboto Light"/>
                <a:ea typeface="Roboto Light"/>
                <a:cs typeface="Roboto Light"/>
                <a:sym typeface="Roboto Light"/>
              </a:rPr>
              <a:t>Exploración previa de los datos y de su estado </a:t>
            </a:r>
            <a:endParaRPr/>
          </a:p>
          <a:p>
            <a:pPr indent="0" lvl="0" marL="0" marR="0" rtl="0" algn="l">
              <a:spcBef>
                <a:spcPts val="0"/>
              </a:spcBef>
              <a:spcAft>
                <a:spcPts val="0"/>
              </a:spcAft>
              <a:buClr>
                <a:schemeClr val="dk1"/>
              </a:buClr>
              <a:buSzPts val="1600"/>
              <a:buFont typeface="Roboto Light"/>
              <a:buNone/>
            </a:pPr>
            <a:r>
              <a:rPr lang="es-CO" sz="1600">
                <a:solidFill>
                  <a:schemeClr val="dk1"/>
                </a:solidFill>
                <a:latin typeface="Roboto Light"/>
                <a:ea typeface="Roboto Light"/>
                <a:cs typeface="Roboto Light"/>
                <a:sym typeface="Roboto Light"/>
              </a:rPr>
              <a:t>    </a:t>
            </a:r>
            <a:r>
              <a:rPr lang="es-CO" sz="1400">
                <a:solidFill>
                  <a:schemeClr val="dk1"/>
                </a:solidFill>
                <a:latin typeface="Roboto Light"/>
                <a:ea typeface="Roboto Light"/>
                <a:cs typeface="Roboto Light"/>
                <a:sym typeface="Roboto Light"/>
              </a:rPr>
              <a:t>(cobertura, formatos, completitud, calidad)</a:t>
            </a:r>
            <a:endParaRPr/>
          </a:p>
        </p:txBody>
      </p:sp>
      <p:sp>
        <p:nvSpPr>
          <p:cNvPr id="284" name="Google Shape;284;p13"/>
          <p:cNvSpPr/>
          <p:nvPr/>
        </p:nvSpPr>
        <p:spPr>
          <a:xfrm>
            <a:off x="1371404" y="4518116"/>
            <a:ext cx="1612558"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B6B42"/>
              </a:buClr>
              <a:buSzPts val="1800"/>
              <a:buFont typeface="Roboto Light"/>
              <a:buNone/>
            </a:pPr>
            <a:r>
              <a:rPr lang="es-CO" sz="1800">
                <a:solidFill>
                  <a:srgbClr val="EB6B42"/>
                </a:solidFill>
                <a:latin typeface="Roboto Light"/>
                <a:ea typeface="Roboto Light"/>
                <a:cs typeface="Roboto Light"/>
                <a:sym typeface="Roboto Light"/>
              </a:rPr>
              <a:t>requiere:</a:t>
            </a:r>
            <a:endParaRPr sz="1800">
              <a:solidFill>
                <a:srgbClr val="EB6B42"/>
              </a:solidFill>
              <a:latin typeface="Roboto Light"/>
              <a:ea typeface="Roboto Light"/>
              <a:cs typeface="Roboto Light"/>
              <a:sym typeface="Roboto Light"/>
            </a:endParaRPr>
          </a:p>
        </p:txBody>
      </p:sp>
      <p:sp>
        <p:nvSpPr>
          <p:cNvPr id="285" name="Google Shape;285;p13"/>
          <p:cNvSpPr/>
          <p:nvPr/>
        </p:nvSpPr>
        <p:spPr>
          <a:xfrm>
            <a:off x="1838129" y="3669313"/>
            <a:ext cx="6797936" cy="646113"/>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1E4E79"/>
              </a:buClr>
              <a:buSzPts val="1800"/>
              <a:buFont typeface="Arial"/>
              <a:buChar char="•"/>
            </a:pPr>
            <a:r>
              <a:rPr lang="es-CO" sz="1600">
                <a:solidFill>
                  <a:schemeClr val="dk1"/>
                </a:solidFill>
                <a:latin typeface="Roboto Light"/>
                <a:ea typeface="Roboto Light"/>
                <a:cs typeface="Roboto Light"/>
                <a:sym typeface="Roboto Light"/>
              </a:rPr>
              <a:t>Objetivos particulares </a:t>
            </a:r>
            <a:endParaRPr sz="1600">
              <a:solidFill>
                <a:schemeClr val="dk1"/>
              </a:solidFill>
              <a:latin typeface="Roboto Light"/>
              <a:ea typeface="Roboto Light"/>
              <a:cs typeface="Roboto Light"/>
              <a:sym typeface="Roboto Light"/>
            </a:endParaRPr>
          </a:p>
          <a:p>
            <a:pPr indent="0" lvl="0" marL="0" marR="0" rtl="0" algn="l">
              <a:spcBef>
                <a:spcPts val="0"/>
              </a:spcBef>
              <a:spcAft>
                <a:spcPts val="0"/>
              </a:spcAft>
              <a:buClr>
                <a:schemeClr val="dk1"/>
              </a:buClr>
              <a:buSzPts val="1600"/>
              <a:buFont typeface="Roboto Light"/>
              <a:buNone/>
            </a:pPr>
            <a:r>
              <a:rPr lang="es-CO" sz="1600">
                <a:solidFill>
                  <a:schemeClr val="dk1"/>
                </a:solidFill>
                <a:latin typeface="Roboto Light"/>
                <a:ea typeface="Roboto Light"/>
                <a:cs typeface="Roboto Light"/>
                <a:sym typeface="Roboto Light"/>
              </a:rPr>
              <a:t>    </a:t>
            </a:r>
            <a:r>
              <a:rPr lang="es-CO" sz="1400">
                <a:solidFill>
                  <a:schemeClr val="dk1"/>
                </a:solidFill>
                <a:latin typeface="Roboto Light"/>
                <a:ea typeface="Roboto Light"/>
                <a:cs typeface="Roboto Light"/>
                <a:sym typeface="Roboto Light"/>
              </a:rPr>
              <a:t>(digitalización per se, asociada a investigación)</a:t>
            </a:r>
            <a:endParaRPr sz="1400">
              <a:solidFill>
                <a:schemeClr val="dk1"/>
              </a:solidFill>
              <a:latin typeface="Roboto Light"/>
              <a:ea typeface="Roboto Light"/>
              <a:cs typeface="Roboto Light"/>
              <a:sym typeface="Roboto Light"/>
            </a:endParaRPr>
          </a:p>
        </p:txBody>
      </p:sp>
      <p:cxnSp>
        <p:nvCxnSpPr>
          <p:cNvPr id="286" name="Google Shape;286;p13"/>
          <p:cNvCxnSpPr>
            <a:endCxn id="282" idx="1"/>
          </p:cNvCxnSpPr>
          <p:nvPr/>
        </p:nvCxnSpPr>
        <p:spPr>
          <a:xfrm flipH="1" rot="-5400000">
            <a:off x="961904" y="2960569"/>
            <a:ext cx="447600" cy="371400"/>
          </a:xfrm>
          <a:prstGeom prst="bentConnector2">
            <a:avLst/>
          </a:prstGeom>
          <a:noFill/>
          <a:ln cap="flat" cmpd="sng" w="28575">
            <a:solidFill>
              <a:srgbClr val="224B4F"/>
            </a:solidFill>
            <a:prstDash val="solid"/>
            <a:round/>
            <a:headEnd len="sm" w="sm" type="none"/>
            <a:tailEnd len="med" w="med" type="stealth"/>
          </a:ln>
        </p:spPr>
      </p:cxnSp>
      <p:cxnSp>
        <p:nvCxnSpPr>
          <p:cNvPr id="287" name="Google Shape;287;p13"/>
          <p:cNvCxnSpPr>
            <a:endCxn id="284" idx="1"/>
          </p:cNvCxnSpPr>
          <p:nvPr/>
        </p:nvCxnSpPr>
        <p:spPr>
          <a:xfrm flipH="1" rot="-5400000">
            <a:off x="442004" y="3773660"/>
            <a:ext cx="1487400" cy="371400"/>
          </a:xfrm>
          <a:prstGeom prst="bentConnector2">
            <a:avLst/>
          </a:prstGeom>
          <a:noFill/>
          <a:ln cap="flat" cmpd="sng" w="28575">
            <a:solidFill>
              <a:srgbClr val="224B4F"/>
            </a:solidFill>
            <a:prstDash val="solid"/>
            <a:round/>
            <a:headEnd len="sm" w="sm" type="none"/>
            <a:tailEnd len="med" w="med" type="stealth"/>
          </a:ln>
        </p:spPr>
      </p:cxnSp>
      <p:sp>
        <p:nvSpPr>
          <p:cNvPr id="288" name="Google Shape;288;p13"/>
          <p:cNvSpPr/>
          <p:nvPr/>
        </p:nvSpPr>
        <p:spPr>
          <a:xfrm>
            <a:off x="1815904" y="5661931"/>
            <a:ext cx="8004616" cy="369888"/>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1E4E79"/>
              </a:buClr>
              <a:buSzPts val="1800"/>
              <a:buFont typeface="Arial"/>
              <a:buChar char="•"/>
            </a:pPr>
            <a:r>
              <a:rPr lang="es-CO" sz="1600">
                <a:solidFill>
                  <a:schemeClr val="dk1"/>
                </a:solidFill>
                <a:latin typeface="Roboto Light"/>
                <a:ea typeface="Roboto Light"/>
                <a:cs typeface="Roboto Light"/>
                <a:sym typeface="Roboto Light"/>
              </a:rPr>
              <a:t>Evaluación del costo – beneficio y optimización de procesos</a:t>
            </a:r>
            <a:endParaRPr/>
          </a:p>
        </p:txBody>
      </p:sp>
      <p:sp>
        <p:nvSpPr>
          <p:cNvPr id="289" name="Google Shape;289;p13"/>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Digitalización y almacenamiento</a:t>
            </a:r>
            <a:endParaRPr/>
          </a:p>
        </p:txBody>
      </p:sp>
      <p:pic>
        <p:nvPicPr>
          <p:cNvPr id="296" name="Google Shape;296;p1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297" name="Google Shape;297;p14"/>
          <p:cNvSpPr/>
          <p:nvPr/>
        </p:nvSpPr>
        <p:spPr>
          <a:xfrm>
            <a:off x="564108" y="1653955"/>
            <a:ext cx="3632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EB6B42"/>
                </a:solidFill>
                <a:latin typeface="Roboto"/>
                <a:ea typeface="Roboto"/>
                <a:cs typeface="Roboto"/>
                <a:sym typeface="Roboto"/>
              </a:rPr>
              <a:t>Priorización y planeamiento…</a:t>
            </a:r>
            <a:endParaRPr/>
          </a:p>
        </p:txBody>
      </p:sp>
      <p:sp>
        <p:nvSpPr>
          <p:cNvPr id="298" name="Google Shape;298;p14"/>
          <p:cNvSpPr txBox="1"/>
          <p:nvPr/>
        </p:nvSpPr>
        <p:spPr>
          <a:xfrm>
            <a:off x="1247451" y="2459200"/>
            <a:ext cx="3126841"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Ser </a:t>
            </a:r>
            <a:r>
              <a:rPr b="1" lang="es-CO" sz="1800">
                <a:solidFill>
                  <a:srgbClr val="EB6B42"/>
                </a:solidFill>
                <a:latin typeface="Roboto Light"/>
                <a:ea typeface="Roboto Light"/>
                <a:cs typeface="Roboto Light"/>
                <a:sym typeface="Roboto Light"/>
              </a:rPr>
              <a:t>realista</a:t>
            </a:r>
            <a:r>
              <a:rPr lang="es-CO" sz="1800">
                <a:solidFill>
                  <a:srgbClr val="333333"/>
                </a:solidFill>
                <a:latin typeface="Roboto Light"/>
                <a:ea typeface="Roboto Light"/>
                <a:cs typeface="Roboto Light"/>
                <a:sym typeface="Roboto Light"/>
              </a:rPr>
              <a:t> en los objetivos.</a:t>
            </a:r>
            <a:endParaRPr sz="1800">
              <a:solidFill>
                <a:srgbClr val="333333"/>
              </a:solidFill>
              <a:latin typeface="Roboto Light"/>
              <a:ea typeface="Roboto Light"/>
              <a:cs typeface="Roboto Light"/>
              <a:sym typeface="Roboto Light"/>
            </a:endParaRPr>
          </a:p>
        </p:txBody>
      </p:sp>
      <p:sp>
        <p:nvSpPr>
          <p:cNvPr id="299" name="Google Shape;299;p14"/>
          <p:cNvSpPr txBox="1"/>
          <p:nvPr/>
        </p:nvSpPr>
        <p:spPr>
          <a:xfrm>
            <a:off x="1247452" y="3073563"/>
            <a:ext cx="6277813"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B6B42"/>
              </a:buClr>
              <a:buSzPts val="1800"/>
              <a:buFont typeface="Roboto Light"/>
              <a:buNone/>
            </a:pPr>
            <a:r>
              <a:rPr b="1" lang="es-CO" sz="1800">
                <a:solidFill>
                  <a:srgbClr val="EB6B42"/>
                </a:solidFill>
                <a:latin typeface="Roboto Light"/>
                <a:ea typeface="Roboto Light"/>
                <a:cs typeface="Roboto Light"/>
                <a:sym typeface="Roboto Light"/>
              </a:rPr>
              <a:t>Planear e integrar </a:t>
            </a:r>
            <a:r>
              <a:rPr lang="es-CO" sz="1800">
                <a:solidFill>
                  <a:srgbClr val="333333"/>
                </a:solidFill>
                <a:latin typeface="Roboto Light"/>
                <a:ea typeface="Roboto Light"/>
                <a:cs typeface="Roboto Light"/>
                <a:sym typeface="Roboto Light"/>
              </a:rPr>
              <a:t>cada paso en función del objetivo general.</a:t>
            </a:r>
            <a:endParaRPr sz="1800">
              <a:solidFill>
                <a:srgbClr val="333333"/>
              </a:solidFill>
              <a:latin typeface="Roboto Light"/>
              <a:ea typeface="Roboto Light"/>
              <a:cs typeface="Roboto Light"/>
              <a:sym typeface="Roboto Light"/>
            </a:endParaRPr>
          </a:p>
        </p:txBody>
      </p:sp>
      <p:cxnSp>
        <p:nvCxnSpPr>
          <p:cNvPr id="300" name="Google Shape;300;p14"/>
          <p:cNvCxnSpPr>
            <a:endCxn id="298" idx="1"/>
          </p:cNvCxnSpPr>
          <p:nvPr/>
        </p:nvCxnSpPr>
        <p:spPr>
          <a:xfrm flipH="1" rot="-5400000">
            <a:off x="852201" y="2248894"/>
            <a:ext cx="561900" cy="228600"/>
          </a:xfrm>
          <a:prstGeom prst="bentConnector2">
            <a:avLst/>
          </a:prstGeom>
          <a:noFill/>
          <a:ln cap="flat" cmpd="sng" w="28575">
            <a:solidFill>
              <a:srgbClr val="224B4F"/>
            </a:solidFill>
            <a:prstDash val="solid"/>
            <a:round/>
            <a:headEnd len="sm" w="sm" type="none"/>
            <a:tailEnd len="med" w="med" type="stealth"/>
          </a:ln>
        </p:spPr>
      </p:cxnSp>
      <p:cxnSp>
        <p:nvCxnSpPr>
          <p:cNvPr id="301" name="Google Shape;301;p14"/>
          <p:cNvCxnSpPr>
            <a:endCxn id="299" idx="1"/>
          </p:cNvCxnSpPr>
          <p:nvPr/>
        </p:nvCxnSpPr>
        <p:spPr>
          <a:xfrm flipH="1" rot="-5400000">
            <a:off x="791002" y="2801263"/>
            <a:ext cx="684300" cy="228600"/>
          </a:xfrm>
          <a:prstGeom prst="bentConnector2">
            <a:avLst/>
          </a:prstGeom>
          <a:noFill/>
          <a:ln cap="flat" cmpd="sng" w="28575">
            <a:solidFill>
              <a:srgbClr val="224B4F"/>
            </a:solidFill>
            <a:prstDash val="solid"/>
            <a:round/>
            <a:headEnd len="sm" w="sm" type="none"/>
            <a:tailEnd len="med" w="med" type="stealth"/>
          </a:ln>
        </p:spPr>
      </p:cxnSp>
      <p:sp>
        <p:nvSpPr>
          <p:cNvPr id="302" name="Google Shape;302;p14"/>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 name="Shape 307"/>
        <p:cNvGrpSpPr/>
        <p:nvPr/>
      </p:nvGrpSpPr>
      <p:grpSpPr>
        <a:xfrm>
          <a:off x="0" y="0"/>
          <a:ext cx="0" cy="0"/>
          <a:chOff x="0" y="0"/>
          <a:chExt cx="0" cy="0"/>
        </a:xfrm>
      </p:grpSpPr>
      <p:sp>
        <p:nvSpPr>
          <p:cNvPr id="308" name="Google Shape;30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Digitalización y almacenamiento</a:t>
            </a:r>
            <a:endParaRPr/>
          </a:p>
        </p:txBody>
      </p:sp>
      <p:pic>
        <p:nvPicPr>
          <p:cNvPr id="309" name="Google Shape;309;p1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10" name="Google Shape;310;p15"/>
          <p:cNvSpPr/>
          <p:nvPr/>
        </p:nvSpPr>
        <p:spPr>
          <a:xfrm>
            <a:off x="564108" y="1653955"/>
            <a:ext cx="3632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EB6B42"/>
                </a:solidFill>
                <a:latin typeface="Roboto"/>
                <a:ea typeface="Roboto"/>
                <a:cs typeface="Roboto"/>
                <a:sym typeface="Roboto"/>
              </a:rPr>
              <a:t>Priorización y planeamiento…</a:t>
            </a:r>
            <a:endParaRPr/>
          </a:p>
        </p:txBody>
      </p:sp>
      <p:sp>
        <p:nvSpPr>
          <p:cNvPr id="311" name="Google Shape;311;p15"/>
          <p:cNvSpPr txBox="1"/>
          <p:nvPr/>
        </p:nvSpPr>
        <p:spPr>
          <a:xfrm>
            <a:off x="1247451" y="2459200"/>
            <a:ext cx="3126841"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Ser </a:t>
            </a:r>
            <a:r>
              <a:rPr b="1" lang="es-CO" sz="1800">
                <a:solidFill>
                  <a:srgbClr val="EB6B42"/>
                </a:solidFill>
                <a:latin typeface="Roboto Light"/>
                <a:ea typeface="Roboto Light"/>
                <a:cs typeface="Roboto Light"/>
                <a:sym typeface="Roboto Light"/>
              </a:rPr>
              <a:t>realista</a:t>
            </a:r>
            <a:r>
              <a:rPr lang="es-CO" sz="1800">
                <a:solidFill>
                  <a:srgbClr val="333333"/>
                </a:solidFill>
                <a:latin typeface="Roboto Light"/>
                <a:ea typeface="Roboto Light"/>
                <a:cs typeface="Roboto Light"/>
                <a:sym typeface="Roboto Light"/>
              </a:rPr>
              <a:t> en los objetivos.</a:t>
            </a:r>
            <a:endParaRPr sz="1800">
              <a:solidFill>
                <a:srgbClr val="333333"/>
              </a:solidFill>
              <a:latin typeface="Roboto Light"/>
              <a:ea typeface="Roboto Light"/>
              <a:cs typeface="Roboto Light"/>
              <a:sym typeface="Roboto Light"/>
            </a:endParaRPr>
          </a:p>
        </p:txBody>
      </p:sp>
      <p:sp>
        <p:nvSpPr>
          <p:cNvPr id="312" name="Google Shape;312;p15"/>
          <p:cNvSpPr txBox="1"/>
          <p:nvPr/>
        </p:nvSpPr>
        <p:spPr>
          <a:xfrm>
            <a:off x="1247452" y="3073563"/>
            <a:ext cx="6277813"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B6B42"/>
              </a:buClr>
              <a:buSzPts val="1800"/>
              <a:buFont typeface="Roboto Light"/>
              <a:buNone/>
            </a:pPr>
            <a:r>
              <a:rPr b="1" lang="es-CO" sz="1800">
                <a:solidFill>
                  <a:srgbClr val="EB6B42"/>
                </a:solidFill>
                <a:latin typeface="Roboto Light"/>
                <a:ea typeface="Roboto Light"/>
                <a:cs typeface="Roboto Light"/>
                <a:sym typeface="Roboto Light"/>
              </a:rPr>
              <a:t>Planear e integrar </a:t>
            </a:r>
            <a:r>
              <a:rPr lang="es-CO" sz="1800">
                <a:solidFill>
                  <a:srgbClr val="333333"/>
                </a:solidFill>
                <a:latin typeface="Roboto Light"/>
                <a:ea typeface="Roboto Light"/>
                <a:cs typeface="Roboto Light"/>
                <a:sym typeface="Roboto Light"/>
              </a:rPr>
              <a:t>cada paso en función del objetivo general.</a:t>
            </a:r>
            <a:endParaRPr sz="1800">
              <a:solidFill>
                <a:srgbClr val="333333"/>
              </a:solidFill>
              <a:latin typeface="Roboto Light"/>
              <a:ea typeface="Roboto Light"/>
              <a:cs typeface="Roboto Light"/>
              <a:sym typeface="Roboto Light"/>
            </a:endParaRPr>
          </a:p>
        </p:txBody>
      </p:sp>
      <p:cxnSp>
        <p:nvCxnSpPr>
          <p:cNvPr id="313" name="Google Shape;313;p15"/>
          <p:cNvCxnSpPr>
            <a:endCxn id="311" idx="1"/>
          </p:cNvCxnSpPr>
          <p:nvPr/>
        </p:nvCxnSpPr>
        <p:spPr>
          <a:xfrm flipH="1" rot="-5400000">
            <a:off x="852201" y="2248894"/>
            <a:ext cx="561900" cy="228600"/>
          </a:xfrm>
          <a:prstGeom prst="bentConnector2">
            <a:avLst/>
          </a:prstGeom>
          <a:noFill/>
          <a:ln cap="flat" cmpd="sng" w="28575">
            <a:solidFill>
              <a:srgbClr val="224B4F"/>
            </a:solidFill>
            <a:prstDash val="solid"/>
            <a:round/>
            <a:headEnd len="sm" w="sm" type="none"/>
            <a:tailEnd len="med" w="med" type="stealth"/>
          </a:ln>
        </p:spPr>
      </p:cxnSp>
      <p:cxnSp>
        <p:nvCxnSpPr>
          <p:cNvPr id="314" name="Google Shape;314;p15"/>
          <p:cNvCxnSpPr>
            <a:endCxn id="312" idx="1"/>
          </p:cNvCxnSpPr>
          <p:nvPr/>
        </p:nvCxnSpPr>
        <p:spPr>
          <a:xfrm flipH="1" rot="-5400000">
            <a:off x="791002" y="2801263"/>
            <a:ext cx="684300" cy="228600"/>
          </a:xfrm>
          <a:prstGeom prst="bentConnector2">
            <a:avLst/>
          </a:prstGeom>
          <a:noFill/>
          <a:ln cap="flat" cmpd="sng" w="28575">
            <a:solidFill>
              <a:srgbClr val="224B4F"/>
            </a:solidFill>
            <a:prstDash val="solid"/>
            <a:round/>
            <a:headEnd len="sm" w="sm" type="none"/>
            <a:tailEnd len="med" w="med" type="stealth"/>
          </a:ln>
        </p:spPr>
      </p:cxnSp>
      <p:sp>
        <p:nvSpPr>
          <p:cNvPr id="315" name="Google Shape;315;p15"/>
          <p:cNvSpPr txBox="1"/>
          <p:nvPr/>
        </p:nvSpPr>
        <p:spPr>
          <a:xfrm>
            <a:off x="1247451" y="3658093"/>
            <a:ext cx="9930034" cy="3552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Tener </a:t>
            </a:r>
            <a:r>
              <a:rPr lang="es-CO" sz="1800">
                <a:solidFill>
                  <a:srgbClr val="EB6B42"/>
                </a:solidFill>
                <a:latin typeface="Roboto Light"/>
                <a:ea typeface="Roboto Light"/>
                <a:cs typeface="Roboto Light"/>
                <a:sym typeface="Roboto Light"/>
              </a:rPr>
              <a:t>planes de contingencia </a:t>
            </a:r>
            <a:r>
              <a:rPr lang="es-CO" sz="1800">
                <a:solidFill>
                  <a:srgbClr val="333333"/>
                </a:solidFill>
                <a:latin typeface="Roboto Light"/>
                <a:ea typeface="Roboto Light"/>
                <a:cs typeface="Roboto Light"/>
                <a:sym typeface="Roboto Light"/>
              </a:rPr>
              <a:t>para cada paso del proceso y para el proceso global </a:t>
            </a:r>
            <a:endParaRPr sz="1800">
              <a:solidFill>
                <a:srgbClr val="333333"/>
              </a:solidFill>
              <a:latin typeface="Roboto Light"/>
              <a:ea typeface="Roboto Light"/>
              <a:cs typeface="Roboto Light"/>
              <a:sym typeface="Roboto Light"/>
            </a:endParaRPr>
          </a:p>
        </p:txBody>
      </p:sp>
      <p:cxnSp>
        <p:nvCxnSpPr>
          <p:cNvPr id="316" name="Google Shape;316;p15"/>
          <p:cNvCxnSpPr>
            <a:endCxn id="315" idx="1"/>
          </p:cNvCxnSpPr>
          <p:nvPr/>
        </p:nvCxnSpPr>
        <p:spPr>
          <a:xfrm flipH="1" rot="-5400000">
            <a:off x="816951" y="3405240"/>
            <a:ext cx="632400" cy="228600"/>
          </a:xfrm>
          <a:prstGeom prst="bentConnector2">
            <a:avLst/>
          </a:prstGeom>
          <a:noFill/>
          <a:ln cap="flat" cmpd="sng" w="28575">
            <a:solidFill>
              <a:srgbClr val="224B4F"/>
            </a:solidFill>
            <a:prstDash val="solid"/>
            <a:round/>
            <a:headEnd len="sm" w="sm"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Digitalización y almacenamiento</a:t>
            </a:r>
            <a:endParaRPr/>
          </a:p>
        </p:txBody>
      </p:sp>
      <p:pic>
        <p:nvPicPr>
          <p:cNvPr id="323" name="Google Shape;323;p1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24" name="Google Shape;324;p16"/>
          <p:cNvSpPr/>
          <p:nvPr/>
        </p:nvSpPr>
        <p:spPr>
          <a:xfrm>
            <a:off x="564108" y="1653955"/>
            <a:ext cx="3632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EB6B42"/>
                </a:solidFill>
                <a:latin typeface="Roboto"/>
                <a:ea typeface="Roboto"/>
                <a:cs typeface="Roboto"/>
                <a:sym typeface="Roboto"/>
              </a:rPr>
              <a:t>Priorización y planeamiento…</a:t>
            </a:r>
            <a:endParaRPr/>
          </a:p>
        </p:txBody>
      </p:sp>
      <p:sp>
        <p:nvSpPr>
          <p:cNvPr id="325" name="Google Shape;325;p16"/>
          <p:cNvSpPr txBox="1"/>
          <p:nvPr/>
        </p:nvSpPr>
        <p:spPr>
          <a:xfrm>
            <a:off x="1247451" y="2459200"/>
            <a:ext cx="3126841"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Ser </a:t>
            </a:r>
            <a:r>
              <a:rPr b="1" lang="es-CO" sz="1800">
                <a:solidFill>
                  <a:srgbClr val="EB6B42"/>
                </a:solidFill>
                <a:latin typeface="Roboto Light"/>
                <a:ea typeface="Roboto Light"/>
                <a:cs typeface="Roboto Light"/>
                <a:sym typeface="Roboto Light"/>
              </a:rPr>
              <a:t>realista</a:t>
            </a:r>
            <a:r>
              <a:rPr lang="es-CO" sz="1800">
                <a:solidFill>
                  <a:srgbClr val="333333"/>
                </a:solidFill>
                <a:latin typeface="Roboto Light"/>
                <a:ea typeface="Roboto Light"/>
                <a:cs typeface="Roboto Light"/>
                <a:sym typeface="Roboto Light"/>
              </a:rPr>
              <a:t> en los objetivos.</a:t>
            </a:r>
            <a:endParaRPr sz="1800">
              <a:solidFill>
                <a:srgbClr val="333333"/>
              </a:solidFill>
              <a:latin typeface="Roboto Light"/>
              <a:ea typeface="Roboto Light"/>
              <a:cs typeface="Roboto Light"/>
              <a:sym typeface="Roboto Light"/>
            </a:endParaRPr>
          </a:p>
        </p:txBody>
      </p:sp>
      <p:sp>
        <p:nvSpPr>
          <p:cNvPr id="326" name="Google Shape;326;p16"/>
          <p:cNvSpPr txBox="1"/>
          <p:nvPr/>
        </p:nvSpPr>
        <p:spPr>
          <a:xfrm>
            <a:off x="1247452" y="3073563"/>
            <a:ext cx="6277813"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B6B42"/>
              </a:buClr>
              <a:buSzPts val="1800"/>
              <a:buFont typeface="Roboto Light"/>
              <a:buNone/>
            </a:pPr>
            <a:r>
              <a:rPr b="1" lang="es-CO" sz="1800">
                <a:solidFill>
                  <a:srgbClr val="EB6B42"/>
                </a:solidFill>
                <a:latin typeface="Roboto Light"/>
                <a:ea typeface="Roboto Light"/>
                <a:cs typeface="Roboto Light"/>
                <a:sym typeface="Roboto Light"/>
              </a:rPr>
              <a:t>Planear e integrar </a:t>
            </a:r>
            <a:r>
              <a:rPr lang="es-CO" sz="1800">
                <a:solidFill>
                  <a:srgbClr val="333333"/>
                </a:solidFill>
                <a:latin typeface="Roboto Light"/>
                <a:ea typeface="Roboto Light"/>
                <a:cs typeface="Roboto Light"/>
                <a:sym typeface="Roboto Light"/>
              </a:rPr>
              <a:t>cada paso en función del objetivo general.</a:t>
            </a:r>
            <a:endParaRPr sz="1800">
              <a:solidFill>
                <a:srgbClr val="333333"/>
              </a:solidFill>
              <a:latin typeface="Roboto Light"/>
              <a:ea typeface="Roboto Light"/>
              <a:cs typeface="Roboto Light"/>
              <a:sym typeface="Roboto Light"/>
            </a:endParaRPr>
          </a:p>
        </p:txBody>
      </p:sp>
      <p:cxnSp>
        <p:nvCxnSpPr>
          <p:cNvPr id="327" name="Google Shape;327;p16"/>
          <p:cNvCxnSpPr>
            <a:endCxn id="325" idx="1"/>
          </p:cNvCxnSpPr>
          <p:nvPr/>
        </p:nvCxnSpPr>
        <p:spPr>
          <a:xfrm flipH="1" rot="-5400000">
            <a:off x="852201" y="2248894"/>
            <a:ext cx="561900" cy="228600"/>
          </a:xfrm>
          <a:prstGeom prst="bentConnector2">
            <a:avLst/>
          </a:prstGeom>
          <a:noFill/>
          <a:ln cap="flat" cmpd="sng" w="28575">
            <a:solidFill>
              <a:srgbClr val="224B4F"/>
            </a:solidFill>
            <a:prstDash val="solid"/>
            <a:round/>
            <a:headEnd len="sm" w="sm" type="none"/>
            <a:tailEnd len="med" w="med" type="stealth"/>
          </a:ln>
        </p:spPr>
      </p:cxnSp>
      <p:cxnSp>
        <p:nvCxnSpPr>
          <p:cNvPr id="328" name="Google Shape;328;p16"/>
          <p:cNvCxnSpPr>
            <a:endCxn id="326" idx="1"/>
          </p:cNvCxnSpPr>
          <p:nvPr/>
        </p:nvCxnSpPr>
        <p:spPr>
          <a:xfrm flipH="1" rot="-5400000">
            <a:off x="791002" y="2801263"/>
            <a:ext cx="684300" cy="228600"/>
          </a:xfrm>
          <a:prstGeom prst="bentConnector2">
            <a:avLst/>
          </a:prstGeom>
          <a:noFill/>
          <a:ln cap="flat" cmpd="sng" w="28575">
            <a:solidFill>
              <a:srgbClr val="224B4F"/>
            </a:solidFill>
            <a:prstDash val="solid"/>
            <a:round/>
            <a:headEnd len="sm" w="sm" type="none"/>
            <a:tailEnd len="med" w="med" type="stealth"/>
          </a:ln>
        </p:spPr>
      </p:cxnSp>
      <p:sp>
        <p:nvSpPr>
          <p:cNvPr id="329" name="Google Shape;329;p16"/>
          <p:cNvSpPr txBox="1"/>
          <p:nvPr/>
        </p:nvSpPr>
        <p:spPr>
          <a:xfrm>
            <a:off x="1247451" y="3658093"/>
            <a:ext cx="9930034" cy="3552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Tener </a:t>
            </a:r>
            <a:r>
              <a:rPr lang="es-CO" sz="1800">
                <a:solidFill>
                  <a:srgbClr val="EB6B42"/>
                </a:solidFill>
                <a:latin typeface="Roboto Light"/>
                <a:ea typeface="Roboto Light"/>
                <a:cs typeface="Roboto Light"/>
                <a:sym typeface="Roboto Light"/>
              </a:rPr>
              <a:t>planes de contingencia </a:t>
            </a:r>
            <a:r>
              <a:rPr lang="es-CO" sz="1800">
                <a:solidFill>
                  <a:srgbClr val="333333"/>
                </a:solidFill>
                <a:latin typeface="Roboto Light"/>
                <a:ea typeface="Roboto Light"/>
                <a:cs typeface="Roboto Light"/>
                <a:sym typeface="Roboto Light"/>
              </a:rPr>
              <a:t>para cada paso del proceso y para el proceso global </a:t>
            </a:r>
            <a:endParaRPr sz="1800">
              <a:solidFill>
                <a:srgbClr val="333333"/>
              </a:solidFill>
              <a:latin typeface="Roboto Light"/>
              <a:ea typeface="Roboto Light"/>
              <a:cs typeface="Roboto Light"/>
              <a:sym typeface="Roboto Light"/>
            </a:endParaRPr>
          </a:p>
        </p:txBody>
      </p:sp>
      <p:cxnSp>
        <p:nvCxnSpPr>
          <p:cNvPr id="330" name="Google Shape;330;p16"/>
          <p:cNvCxnSpPr>
            <a:endCxn id="329" idx="1"/>
          </p:cNvCxnSpPr>
          <p:nvPr/>
        </p:nvCxnSpPr>
        <p:spPr>
          <a:xfrm flipH="1" rot="-5400000">
            <a:off x="816951" y="3405240"/>
            <a:ext cx="632400" cy="228600"/>
          </a:xfrm>
          <a:prstGeom prst="bentConnector2">
            <a:avLst/>
          </a:prstGeom>
          <a:noFill/>
          <a:ln cap="flat" cmpd="sng" w="28575">
            <a:solidFill>
              <a:srgbClr val="224B4F"/>
            </a:solidFill>
            <a:prstDash val="solid"/>
            <a:round/>
            <a:headEnd len="sm" w="sm" type="none"/>
            <a:tailEnd len="med" w="med" type="stealth"/>
          </a:ln>
        </p:spPr>
      </p:cxnSp>
      <p:sp>
        <p:nvSpPr>
          <p:cNvPr id="331" name="Google Shape;331;p16"/>
          <p:cNvSpPr txBox="1"/>
          <p:nvPr/>
        </p:nvSpPr>
        <p:spPr>
          <a:xfrm>
            <a:off x="1247447" y="4858186"/>
            <a:ext cx="9930034" cy="646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Aprovechar iniciativas previas: </a:t>
            </a:r>
            <a:r>
              <a:rPr lang="es-CO" sz="1800">
                <a:solidFill>
                  <a:srgbClr val="EB6B42"/>
                </a:solidFill>
                <a:latin typeface="Roboto Light"/>
                <a:ea typeface="Roboto Light"/>
                <a:cs typeface="Roboto Light"/>
                <a:sym typeface="Roboto Light"/>
              </a:rPr>
              <a:t>no reinventar procesos </a:t>
            </a:r>
            <a:r>
              <a:rPr lang="es-CO" sz="1800">
                <a:solidFill>
                  <a:srgbClr val="333333"/>
                </a:solidFill>
                <a:latin typeface="Roboto Light"/>
                <a:ea typeface="Roboto Light"/>
                <a:cs typeface="Roboto Light"/>
                <a:sym typeface="Roboto Light"/>
              </a:rPr>
              <a:t>y sistemas que ya existen y que han probado ser útiles.</a:t>
            </a:r>
            <a:endParaRPr sz="1800">
              <a:solidFill>
                <a:srgbClr val="333333"/>
              </a:solidFill>
              <a:latin typeface="Roboto Light"/>
              <a:ea typeface="Roboto Light"/>
              <a:cs typeface="Roboto Light"/>
              <a:sym typeface="Roboto Light"/>
            </a:endParaRPr>
          </a:p>
        </p:txBody>
      </p:sp>
      <p:sp>
        <p:nvSpPr>
          <p:cNvPr id="332" name="Google Shape;332;p16"/>
          <p:cNvSpPr txBox="1"/>
          <p:nvPr/>
        </p:nvSpPr>
        <p:spPr>
          <a:xfrm>
            <a:off x="1247446" y="4251808"/>
            <a:ext cx="9930034"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Utilizar </a:t>
            </a:r>
            <a:r>
              <a:rPr lang="es-CO" sz="1800">
                <a:solidFill>
                  <a:srgbClr val="EB6B42"/>
                </a:solidFill>
                <a:latin typeface="Roboto Light"/>
                <a:ea typeface="Roboto Light"/>
                <a:cs typeface="Roboto Light"/>
                <a:sym typeface="Roboto Light"/>
              </a:rPr>
              <a:t>herramientas conocidas </a:t>
            </a:r>
            <a:r>
              <a:rPr lang="es-CO" sz="1800">
                <a:solidFill>
                  <a:srgbClr val="333333"/>
                </a:solidFill>
                <a:latin typeface="Roboto Light"/>
                <a:ea typeface="Roboto Light"/>
                <a:cs typeface="Roboto Light"/>
                <a:sym typeface="Roboto Light"/>
              </a:rPr>
              <a:t>(más complejo no implica más adecuado).</a:t>
            </a:r>
            <a:endParaRPr sz="1800">
              <a:solidFill>
                <a:srgbClr val="333333"/>
              </a:solidFill>
              <a:latin typeface="Roboto Light"/>
              <a:ea typeface="Roboto Light"/>
              <a:cs typeface="Roboto Light"/>
              <a:sym typeface="Roboto Light"/>
            </a:endParaRPr>
          </a:p>
        </p:txBody>
      </p:sp>
      <p:sp>
        <p:nvSpPr>
          <p:cNvPr id="333" name="Google Shape;333;p16"/>
          <p:cNvSpPr txBox="1"/>
          <p:nvPr/>
        </p:nvSpPr>
        <p:spPr>
          <a:xfrm>
            <a:off x="1247447" y="5748773"/>
            <a:ext cx="9930034" cy="4211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Explorar a priori estrategias “no convencionales” de ejecución y financiamiento.</a:t>
            </a:r>
            <a:endParaRPr sz="1800">
              <a:solidFill>
                <a:srgbClr val="333333"/>
              </a:solidFill>
              <a:latin typeface="Roboto Light"/>
              <a:ea typeface="Roboto Light"/>
              <a:cs typeface="Roboto Light"/>
              <a:sym typeface="Roboto Light"/>
            </a:endParaRPr>
          </a:p>
        </p:txBody>
      </p:sp>
      <p:cxnSp>
        <p:nvCxnSpPr>
          <p:cNvPr id="334" name="Google Shape;334;p16"/>
          <p:cNvCxnSpPr>
            <a:endCxn id="332" idx="1"/>
          </p:cNvCxnSpPr>
          <p:nvPr/>
        </p:nvCxnSpPr>
        <p:spPr>
          <a:xfrm flipH="1" rot="-5400000">
            <a:off x="734746" y="3923258"/>
            <a:ext cx="796800" cy="228600"/>
          </a:xfrm>
          <a:prstGeom prst="bentConnector2">
            <a:avLst/>
          </a:prstGeom>
          <a:noFill/>
          <a:ln cap="flat" cmpd="sng" w="28575">
            <a:solidFill>
              <a:srgbClr val="224B4F"/>
            </a:solidFill>
            <a:prstDash val="solid"/>
            <a:round/>
            <a:headEnd len="sm" w="sm" type="none"/>
            <a:tailEnd len="med" w="med" type="stealth"/>
          </a:ln>
        </p:spPr>
      </p:cxnSp>
      <p:cxnSp>
        <p:nvCxnSpPr>
          <p:cNvPr id="335" name="Google Shape;335;p16"/>
          <p:cNvCxnSpPr>
            <a:endCxn id="331" idx="1"/>
          </p:cNvCxnSpPr>
          <p:nvPr/>
        </p:nvCxnSpPr>
        <p:spPr>
          <a:xfrm flipH="1" rot="-5400000">
            <a:off x="707747" y="4641542"/>
            <a:ext cx="850800" cy="228600"/>
          </a:xfrm>
          <a:prstGeom prst="bentConnector2">
            <a:avLst/>
          </a:prstGeom>
          <a:noFill/>
          <a:ln cap="flat" cmpd="sng" w="28575">
            <a:solidFill>
              <a:srgbClr val="224B4F"/>
            </a:solidFill>
            <a:prstDash val="solid"/>
            <a:round/>
            <a:headEnd len="sm" w="sm" type="none"/>
            <a:tailEnd len="med" w="med" type="stealth"/>
          </a:ln>
        </p:spPr>
      </p:cxnSp>
      <p:cxnSp>
        <p:nvCxnSpPr>
          <p:cNvPr id="336" name="Google Shape;336;p16"/>
          <p:cNvCxnSpPr>
            <a:endCxn id="333" idx="1"/>
          </p:cNvCxnSpPr>
          <p:nvPr/>
        </p:nvCxnSpPr>
        <p:spPr>
          <a:xfrm flipH="1" rot="-5400000">
            <a:off x="743297" y="5455187"/>
            <a:ext cx="779700" cy="228600"/>
          </a:xfrm>
          <a:prstGeom prst="bentConnector2">
            <a:avLst/>
          </a:prstGeom>
          <a:noFill/>
          <a:ln cap="flat" cmpd="sng" w="28575">
            <a:solidFill>
              <a:srgbClr val="224B4F"/>
            </a:solidFill>
            <a:prstDash val="solid"/>
            <a:round/>
            <a:headEnd len="sm" w="sm" type="none"/>
            <a:tailEnd len="med" w="med" type="stealth"/>
          </a:ln>
        </p:spPr>
      </p:cxnSp>
      <p:sp>
        <p:nvSpPr>
          <p:cNvPr id="337" name="Google Shape;337;p16"/>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Digitalización y almacenamiento</a:t>
            </a:r>
            <a:endParaRPr/>
          </a:p>
        </p:txBody>
      </p:sp>
      <p:pic>
        <p:nvPicPr>
          <p:cNvPr id="344" name="Google Shape;344;p1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pic>
        <p:nvPicPr>
          <p:cNvPr id="345" name="Google Shape;345;p17"/>
          <p:cNvPicPr preferRelativeResize="0"/>
          <p:nvPr/>
        </p:nvPicPr>
        <p:blipFill rotWithShape="1">
          <a:blip r:embed="rId4">
            <a:alphaModFix/>
          </a:blip>
          <a:srcRect b="0" l="0" r="0" t="0"/>
          <a:stretch/>
        </p:blipFill>
        <p:spPr>
          <a:xfrm>
            <a:off x="0" y="1545453"/>
            <a:ext cx="12192000" cy="4508500"/>
          </a:xfrm>
          <a:prstGeom prst="rect">
            <a:avLst/>
          </a:prstGeom>
          <a:noFill/>
          <a:ln>
            <a:noFill/>
          </a:ln>
        </p:spPr>
      </p:pic>
      <p:sp>
        <p:nvSpPr>
          <p:cNvPr id="346" name="Google Shape;346;p17"/>
          <p:cNvSpPr/>
          <p:nvPr/>
        </p:nvSpPr>
        <p:spPr>
          <a:xfrm>
            <a:off x="0" y="5782101"/>
            <a:ext cx="9700054"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100" u="sng">
                <a:solidFill>
                  <a:schemeClr val="lt1"/>
                </a:solidFill>
                <a:latin typeface="Roboto Light"/>
                <a:ea typeface="Roboto Light"/>
                <a:cs typeface="Roboto Light"/>
                <a:sym typeface="Roboto Light"/>
                <a:hlinkClick r:id="rId5">
                  <a:extLst>
                    <a:ext uri="{A12FA001-AC4F-418D-AE19-62706E023703}">
                      <ahyp:hlinkClr val="tx"/>
                    </a:ext>
                  </a:extLst>
                </a:hlinkClick>
              </a:rPr>
              <a:t>https://www.zooniverse.org/organizations/md68135/notes-from-nature</a:t>
            </a:r>
            <a:r>
              <a:rPr lang="es-CO" sz="1100">
                <a:solidFill>
                  <a:schemeClr val="lt1"/>
                </a:solidFill>
                <a:latin typeface="Roboto Light"/>
                <a:ea typeface="Roboto Light"/>
                <a:cs typeface="Roboto Light"/>
                <a:sym typeface="Roboto Light"/>
              </a:rPr>
              <a:t> o </a:t>
            </a:r>
            <a:r>
              <a:rPr lang="es-CO" sz="1100" u="sng">
                <a:solidFill>
                  <a:schemeClr val="lt1"/>
                </a:solidFill>
                <a:latin typeface="Roboto Light"/>
                <a:ea typeface="Roboto Light"/>
                <a:cs typeface="Roboto Light"/>
                <a:sym typeface="Roboto Light"/>
                <a:hlinkClick r:id="rId6">
                  <a:extLst>
                    <a:ext uri="{A12FA001-AC4F-418D-AE19-62706E023703}">
                      <ahyp:hlinkClr val="tx"/>
                    </a:ext>
                  </a:extLst>
                </a:hlinkClick>
              </a:rPr>
              <a:t>https://www.notesfromnature.org/</a:t>
            </a:r>
            <a:r>
              <a:rPr lang="es-CO" sz="1100">
                <a:solidFill>
                  <a:schemeClr val="lt1"/>
                </a:solidFill>
                <a:latin typeface="Roboto Light"/>
                <a:ea typeface="Roboto Light"/>
                <a:cs typeface="Roboto Light"/>
                <a:sym typeface="Roboto Light"/>
              </a:rPr>
              <a:t> </a:t>
            </a:r>
            <a:endParaRPr/>
          </a:p>
          <a:p>
            <a:pPr indent="0" lvl="0" marL="0" marR="0" rtl="0" algn="l">
              <a:spcBef>
                <a:spcPts val="0"/>
              </a:spcBef>
              <a:spcAft>
                <a:spcPts val="0"/>
              </a:spcAft>
              <a:buNone/>
            </a:pPr>
            <a:r>
              <a:t/>
            </a:r>
            <a:endParaRPr sz="1100">
              <a:solidFill>
                <a:schemeClr val="lt1"/>
              </a:solidFill>
              <a:latin typeface="Roboto Light"/>
              <a:ea typeface="Roboto Light"/>
              <a:cs typeface="Roboto Light"/>
              <a:sym typeface="Roboto Light"/>
            </a:endParaRPr>
          </a:p>
          <a:p>
            <a:pPr indent="0" lvl="0" marL="0" marR="0" rtl="0" algn="l">
              <a:spcBef>
                <a:spcPts val="0"/>
              </a:spcBef>
              <a:spcAft>
                <a:spcPts val="0"/>
              </a:spcAft>
              <a:buNone/>
            </a:pPr>
            <a:r>
              <a:rPr lang="es-CO" sz="1100">
                <a:solidFill>
                  <a:schemeClr val="lt1"/>
                </a:solidFill>
                <a:latin typeface="Roboto Light"/>
                <a:ea typeface="Roboto Light"/>
                <a:cs typeface="Roboto Light"/>
                <a:sym typeface="Roboto Light"/>
              </a:rPr>
              <a:t> </a:t>
            </a:r>
            <a:endParaRPr/>
          </a:p>
        </p:txBody>
      </p:sp>
      <p:sp>
        <p:nvSpPr>
          <p:cNvPr id="347" name="Google Shape;347;p17"/>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8"/>
          <p:cNvSpPr/>
          <p:nvPr/>
        </p:nvSpPr>
        <p:spPr>
          <a:xfrm>
            <a:off x="704336" y="2669064"/>
            <a:ext cx="8711514" cy="3126260"/>
          </a:xfrm>
          <a:prstGeom prst="roundRect">
            <a:avLst>
              <a:gd fmla="val 8762" name="adj"/>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Digitalización y almacenamiento</a:t>
            </a:r>
            <a:endParaRPr/>
          </a:p>
        </p:txBody>
      </p:sp>
      <p:sp>
        <p:nvSpPr>
          <p:cNvPr id="355" name="Google Shape;355;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1800"/>
              <a:buNone/>
            </a:pPr>
            <a:r>
              <a:rPr lang="es-CO" sz="1800">
                <a:latin typeface="Roboto Light"/>
                <a:ea typeface="Roboto Light"/>
                <a:cs typeface="Roboto Light"/>
                <a:sym typeface="Roboto Light"/>
              </a:rPr>
              <a:t>Consideraciones adicionales:</a:t>
            </a:r>
            <a:endParaRPr/>
          </a:p>
          <a:p>
            <a:pPr indent="0" lvl="0" marL="0" rtl="0" algn="l">
              <a:lnSpc>
                <a:spcPct val="15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a:p>
            <a:pPr indent="-228600" lvl="0" marL="228600" rtl="0" algn="l">
              <a:lnSpc>
                <a:spcPct val="150000"/>
              </a:lnSpc>
              <a:spcBef>
                <a:spcPts val="1000"/>
              </a:spcBef>
              <a:spcAft>
                <a:spcPts val="0"/>
              </a:spcAft>
              <a:buClr>
                <a:schemeClr val="dk1"/>
              </a:buClr>
              <a:buSzPts val="1800"/>
              <a:buChar char="•"/>
            </a:pPr>
            <a:r>
              <a:rPr lang="es-CO" sz="1800">
                <a:latin typeface="Roboto Light"/>
                <a:ea typeface="Roboto Light"/>
                <a:cs typeface="Roboto Light"/>
                <a:sym typeface="Roboto Light"/>
              </a:rPr>
              <a:t>Protocolos y objetivos particulares de cada organización.</a:t>
            </a:r>
            <a:endParaRPr/>
          </a:p>
          <a:p>
            <a:pPr indent="-228600" lvl="0" marL="228600" rtl="0" algn="l">
              <a:lnSpc>
                <a:spcPct val="150000"/>
              </a:lnSpc>
              <a:spcBef>
                <a:spcPts val="1000"/>
              </a:spcBef>
              <a:spcAft>
                <a:spcPts val="0"/>
              </a:spcAft>
              <a:buClr>
                <a:schemeClr val="dk1"/>
              </a:buClr>
              <a:buSzPts val="1800"/>
              <a:buChar char="•"/>
            </a:pPr>
            <a:r>
              <a:rPr lang="es-CO" sz="1800">
                <a:latin typeface="Roboto Light"/>
                <a:ea typeface="Roboto Light"/>
                <a:cs typeface="Roboto Light"/>
                <a:sym typeface="Roboto Light"/>
              </a:rPr>
              <a:t>Tipo de datos.</a:t>
            </a:r>
            <a:endParaRPr/>
          </a:p>
          <a:p>
            <a:pPr indent="-228600" lvl="0" marL="228600" rtl="0" algn="l">
              <a:lnSpc>
                <a:spcPct val="150000"/>
              </a:lnSpc>
              <a:spcBef>
                <a:spcPts val="1000"/>
              </a:spcBef>
              <a:spcAft>
                <a:spcPts val="0"/>
              </a:spcAft>
              <a:buClr>
                <a:schemeClr val="dk1"/>
              </a:buClr>
              <a:buSzPts val="1800"/>
              <a:buChar char="•"/>
            </a:pPr>
            <a:r>
              <a:rPr lang="es-CO" sz="1800">
                <a:latin typeface="Roboto Light"/>
                <a:ea typeface="Roboto Light"/>
                <a:cs typeface="Roboto Light"/>
                <a:sym typeface="Roboto Light"/>
              </a:rPr>
              <a:t>Actualizaciones a estándares vigentes.</a:t>
            </a:r>
            <a:endParaRPr/>
          </a:p>
          <a:p>
            <a:pPr indent="-228600" lvl="0" marL="228600" rtl="0" algn="l">
              <a:lnSpc>
                <a:spcPct val="150000"/>
              </a:lnSpc>
              <a:spcBef>
                <a:spcPts val="1000"/>
              </a:spcBef>
              <a:spcAft>
                <a:spcPts val="0"/>
              </a:spcAft>
              <a:buClr>
                <a:schemeClr val="dk1"/>
              </a:buClr>
              <a:buSzPts val="1800"/>
              <a:buChar char="•"/>
            </a:pPr>
            <a:r>
              <a:rPr lang="es-CO" sz="1800">
                <a:latin typeface="Roboto Light"/>
                <a:ea typeface="Roboto Light"/>
                <a:cs typeface="Roboto Light"/>
                <a:sym typeface="Roboto Light"/>
              </a:rPr>
              <a:t>Actualizaciones a herramientas de evaluación de calidad y limpieza de datos.</a:t>
            </a:r>
            <a:endParaRPr/>
          </a:p>
          <a:p>
            <a:pPr indent="-228600" lvl="0" marL="228600" rtl="0" algn="l">
              <a:lnSpc>
                <a:spcPct val="150000"/>
              </a:lnSpc>
              <a:spcBef>
                <a:spcPts val="1000"/>
              </a:spcBef>
              <a:spcAft>
                <a:spcPts val="0"/>
              </a:spcAft>
              <a:buClr>
                <a:schemeClr val="dk1"/>
              </a:buClr>
              <a:buSzPts val="1800"/>
              <a:buChar char="•"/>
            </a:pPr>
            <a:r>
              <a:rPr lang="es-CO" sz="1800">
                <a:latin typeface="Roboto Light"/>
                <a:ea typeface="Roboto Light"/>
                <a:cs typeface="Roboto Light"/>
                <a:sym typeface="Roboto Light"/>
              </a:rPr>
              <a:t>Cadena completa de los datos: Colecta &gt; Publicación.</a:t>
            </a:r>
            <a:endParaRPr/>
          </a:p>
        </p:txBody>
      </p:sp>
      <p:pic>
        <p:nvPicPr>
          <p:cNvPr id="356" name="Google Shape;356;p18"/>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57" name="Google Shape;357;p18"/>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Sistemas de bases de datos</a:t>
            </a:r>
            <a:endParaRPr/>
          </a:p>
        </p:txBody>
      </p:sp>
      <p:sp>
        <p:nvSpPr>
          <p:cNvPr id="364" name="Google Shape;364;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EB6B42"/>
              </a:buClr>
              <a:buSzPts val="1800"/>
              <a:buNone/>
            </a:pPr>
            <a:r>
              <a:rPr lang="es-CO" sz="1800">
                <a:solidFill>
                  <a:srgbClr val="EB6B42"/>
                </a:solidFill>
                <a:latin typeface="Roboto Medium"/>
                <a:ea typeface="Roboto Medium"/>
                <a:cs typeface="Roboto Medium"/>
                <a:sym typeface="Roboto Medium"/>
              </a:rPr>
              <a:t>Diseño y uso de bases de datos: </a:t>
            </a:r>
            <a:r>
              <a:rPr lang="es-CO" sz="1800">
                <a:latin typeface="Roboto Light"/>
                <a:ea typeface="Roboto Light"/>
                <a:cs typeface="Roboto Light"/>
                <a:sym typeface="Roboto Light"/>
              </a:rPr>
              <a:t>estandarización y normalización.</a:t>
            </a:r>
            <a:endParaRPr/>
          </a:p>
          <a:p>
            <a:pPr indent="0" lvl="0" marL="0" rtl="0" algn="l">
              <a:lnSpc>
                <a:spcPct val="15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a:p>
            <a:pPr indent="-228600" lvl="0" marL="228600" rtl="0" algn="l">
              <a:lnSpc>
                <a:spcPct val="150000"/>
              </a:lnSpc>
              <a:spcBef>
                <a:spcPts val="1000"/>
              </a:spcBef>
              <a:spcAft>
                <a:spcPts val="0"/>
              </a:spcAft>
              <a:buClr>
                <a:schemeClr val="dk1"/>
              </a:buClr>
              <a:buSzPts val="1800"/>
              <a:buChar char="•"/>
            </a:pPr>
            <a:r>
              <a:rPr lang="es-CO" sz="1800">
                <a:latin typeface="Roboto Light"/>
                <a:ea typeface="Roboto Light"/>
                <a:cs typeface="Roboto Light"/>
                <a:sym typeface="Roboto Light"/>
              </a:rPr>
              <a:t>Ser útil al uso interno.</a:t>
            </a:r>
            <a:endParaRPr/>
          </a:p>
          <a:p>
            <a:pPr indent="-228600" lvl="0" marL="228600" rtl="0" algn="l">
              <a:lnSpc>
                <a:spcPct val="150000"/>
              </a:lnSpc>
              <a:spcBef>
                <a:spcPts val="1000"/>
              </a:spcBef>
              <a:spcAft>
                <a:spcPts val="0"/>
              </a:spcAft>
              <a:buClr>
                <a:schemeClr val="dk1"/>
              </a:buClr>
              <a:buSzPts val="1800"/>
              <a:buChar char="•"/>
            </a:pPr>
            <a:r>
              <a:rPr lang="es-CO" sz="1800">
                <a:latin typeface="Roboto Light"/>
                <a:ea typeface="Roboto Light"/>
                <a:cs typeface="Roboto Light"/>
                <a:sym typeface="Roboto Light"/>
              </a:rPr>
              <a:t>Ser útil al uso externo (publicación).</a:t>
            </a:r>
            <a:endParaRPr/>
          </a:p>
          <a:p>
            <a:pPr indent="-228600" lvl="0" marL="228600" rtl="0" algn="l">
              <a:lnSpc>
                <a:spcPct val="150000"/>
              </a:lnSpc>
              <a:spcBef>
                <a:spcPts val="1000"/>
              </a:spcBef>
              <a:spcAft>
                <a:spcPts val="0"/>
              </a:spcAft>
              <a:buClr>
                <a:schemeClr val="dk1"/>
              </a:buClr>
              <a:buSzPts val="1800"/>
              <a:buChar char="•"/>
            </a:pPr>
            <a:r>
              <a:rPr lang="es-CO" sz="1800">
                <a:latin typeface="Roboto Light"/>
                <a:ea typeface="Roboto Light"/>
                <a:cs typeface="Roboto Light"/>
                <a:sym typeface="Roboto Light"/>
              </a:rPr>
              <a:t>Planear en función del análisis de la cadena completa de la información.</a:t>
            </a:r>
            <a:endParaRPr/>
          </a:p>
        </p:txBody>
      </p:sp>
      <p:pic>
        <p:nvPicPr>
          <p:cNvPr id="365" name="Google Shape;365;p19"/>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366" name="Google Shape;366;p19"/>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 name="Shape 93"/>
        <p:cNvGrpSpPr/>
        <p:nvPr/>
      </p:nvGrpSpPr>
      <p:grpSpPr>
        <a:xfrm>
          <a:off x="0" y="0"/>
          <a:ext cx="0" cy="0"/>
          <a:chOff x="0" y="0"/>
          <a:chExt cx="0" cy="0"/>
        </a:xfrm>
      </p:grpSpPr>
      <p:pic>
        <p:nvPicPr>
          <p:cNvPr descr="Carpeta" id="94" name="Google Shape;94;p2"/>
          <p:cNvPicPr preferRelativeResize="0"/>
          <p:nvPr/>
        </p:nvPicPr>
        <p:blipFill rotWithShape="1">
          <a:blip r:embed="rId3">
            <a:alphaModFix/>
          </a:blip>
          <a:srcRect b="0" l="0" r="0" t="0"/>
          <a:stretch/>
        </p:blipFill>
        <p:spPr>
          <a:xfrm>
            <a:off x="4180959" y="3252709"/>
            <a:ext cx="411769" cy="411769"/>
          </a:xfrm>
          <a:prstGeom prst="rect">
            <a:avLst/>
          </a:prstGeom>
          <a:noFill/>
          <a:ln>
            <a:noFill/>
          </a:ln>
        </p:spPr>
      </p:pic>
      <p:pic>
        <p:nvPicPr>
          <p:cNvPr id="95" name="Google Shape;95;p2"/>
          <p:cNvPicPr preferRelativeResize="0"/>
          <p:nvPr/>
        </p:nvPicPr>
        <p:blipFill rotWithShape="1">
          <a:blip r:embed="rId4">
            <a:alphaModFix/>
          </a:blip>
          <a:srcRect b="0" l="0" r="0" t="0"/>
          <a:stretch/>
        </p:blipFill>
        <p:spPr>
          <a:xfrm>
            <a:off x="0" y="6413500"/>
            <a:ext cx="12192000" cy="444500"/>
          </a:xfrm>
          <a:prstGeom prst="rect">
            <a:avLst/>
          </a:prstGeom>
          <a:noFill/>
          <a:ln>
            <a:noFill/>
          </a:ln>
        </p:spPr>
      </p:pic>
      <p:sp>
        <p:nvSpPr>
          <p:cNvPr id="96" name="Google Shape;96;p2"/>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7" name="Google Shape;97;p2"/>
          <p:cNvPicPr preferRelativeResize="0"/>
          <p:nvPr/>
        </p:nvPicPr>
        <p:blipFill rotWithShape="1">
          <a:blip r:embed="rId5">
            <a:alphaModFix/>
          </a:blip>
          <a:srcRect b="0" l="0" r="0" t="0"/>
          <a:stretch/>
        </p:blipFill>
        <p:spPr>
          <a:xfrm>
            <a:off x="5651407" y="887094"/>
            <a:ext cx="4992538" cy="2390957"/>
          </a:xfrm>
          <a:prstGeom prst="rect">
            <a:avLst/>
          </a:prstGeom>
          <a:noFill/>
          <a:ln>
            <a:noFill/>
          </a:ln>
        </p:spPr>
      </p:pic>
      <p:sp>
        <p:nvSpPr>
          <p:cNvPr id="98" name="Google Shape;98;p2"/>
          <p:cNvSpPr txBox="1"/>
          <p:nvPr/>
        </p:nvSpPr>
        <p:spPr>
          <a:xfrm>
            <a:off x="172645" y="5391651"/>
            <a:ext cx="4044326" cy="923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CO" sz="5399" u="none" cap="none" strike="noStrike">
                <a:solidFill>
                  <a:schemeClr val="lt1"/>
                </a:solidFill>
                <a:latin typeface="Roboto"/>
                <a:ea typeface="Roboto"/>
                <a:cs typeface="Roboto"/>
                <a:sym typeface="Roboto"/>
              </a:rPr>
              <a:t>NET</a:t>
            </a:r>
            <a:r>
              <a:rPr b="0" i="0" lang="es-CO" sz="5399" u="none" cap="none" strike="noStrike">
                <a:solidFill>
                  <a:schemeClr val="lt1"/>
                </a:solidFill>
                <a:latin typeface="Roboto Thin"/>
                <a:ea typeface="Roboto Thin"/>
                <a:cs typeface="Roboto Thin"/>
                <a:sym typeface="Roboto Thin"/>
              </a:rPr>
              <a:t>tiqueta</a:t>
            </a:r>
            <a:endParaRPr b="1" sz="5399">
              <a:solidFill>
                <a:schemeClr val="lt1"/>
              </a:solidFill>
              <a:latin typeface="Roboto"/>
              <a:ea typeface="Roboto"/>
              <a:cs typeface="Roboto"/>
              <a:sym typeface="Roboto"/>
            </a:endParaRPr>
          </a:p>
        </p:txBody>
      </p:sp>
      <p:pic>
        <p:nvPicPr>
          <p:cNvPr id="99" name="Google Shape;99;p2"/>
          <p:cNvPicPr preferRelativeResize="0"/>
          <p:nvPr/>
        </p:nvPicPr>
        <p:blipFill rotWithShape="1">
          <a:blip r:embed="rId6">
            <a:alphaModFix/>
          </a:blip>
          <a:srcRect b="0" l="0" r="0" t="0"/>
          <a:stretch/>
        </p:blipFill>
        <p:spPr>
          <a:xfrm>
            <a:off x="7185035" y="593874"/>
            <a:ext cx="1067800" cy="239757"/>
          </a:xfrm>
          <a:prstGeom prst="rect">
            <a:avLst/>
          </a:prstGeom>
          <a:noFill/>
          <a:ln>
            <a:noFill/>
          </a:ln>
        </p:spPr>
      </p:pic>
      <p:sp>
        <p:nvSpPr>
          <p:cNvPr id="100" name="Google Shape;100;p2"/>
          <p:cNvSpPr txBox="1"/>
          <p:nvPr/>
        </p:nvSpPr>
        <p:spPr>
          <a:xfrm>
            <a:off x="4389616" y="3215576"/>
            <a:ext cx="7381673" cy="239039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600"/>
              <a:buFont typeface="Arial"/>
              <a:buChar char="•"/>
            </a:pPr>
            <a:r>
              <a:rPr lang="es-CO" sz="1600">
                <a:solidFill>
                  <a:schemeClr val="dk1"/>
                </a:solidFill>
                <a:latin typeface="Roboto Light"/>
                <a:ea typeface="Roboto Light"/>
                <a:cs typeface="Roboto Light"/>
                <a:sym typeface="Roboto Light"/>
              </a:rPr>
              <a:t>Use la función de </a:t>
            </a:r>
            <a:r>
              <a:rPr lang="es-CO" sz="1600">
                <a:solidFill>
                  <a:schemeClr val="dk1"/>
                </a:solidFill>
                <a:latin typeface="Roboto Medium"/>
                <a:ea typeface="Roboto Medium"/>
                <a:cs typeface="Roboto Medium"/>
                <a:sym typeface="Roboto Medium"/>
              </a:rPr>
              <a:t>Preguntas y respuestas (Q&amp;A) </a:t>
            </a:r>
            <a:r>
              <a:rPr lang="es-CO" sz="1600">
                <a:solidFill>
                  <a:schemeClr val="dk1"/>
                </a:solidFill>
                <a:latin typeface="Roboto Light"/>
                <a:ea typeface="Roboto Light"/>
                <a:cs typeface="Roboto Light"/>
                <a:sym typeface="Roboto Light"/>
              </a:rPr>
              <a:t>para dejar sus comentarios y preguntas a lo largo de la presentación.</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Roboto Light"/>
              <a:ea typeface="Roboto Light"/>
              <a:cs typeface="Roboto Light"/>
              <a:sym typeface="Roboto Light"/>
            </a:endParaRPr>
          </a:p>
          <a:p>
            <a:pPr indent="-285750" lvl="0" marL="285750" marR="0" rtl="0" algn="l">
              <a:lnSpc>
                <a:spcPct val="150000"/>
              </a:lnSpc>
              <a:spcBef>
                <a:spcPts val="0"/>
              </a:spcBef>
              <a:spcAft>
                <a:spcPts val="0"/>
              </a:spcAft>
              <a:buClr>
                <a:schemeClr val="dk1"/>
              </a:buClr>
              <a:buSzPts val="1600"/>
              <a:buFont typeface="Arial"/>
              <a:buChar char="•"/>
            </a:pPr>
            <a:r>
              <a:rPr lang="es-CO" sz="1600">
                <a:solidFill>
                  <a:schemeClr val="dk1"/>
                </a:solidFill>
                <a:latin typeface="Roboto Light"/>
                <a:ea typeface="Roboto Light"/>
                <a:cs typeface="Roboto Light"/>
                <a:sym typeface="Roboto Light"/>
              </a:rPr>
              <a:t>Al finalizar la charla, use la función </a:t>
            </a:r>
            <a:r>
              <a:rPr lang="es-CO" sz="1600">
                <a:solidFill>
                  <a:schemeClr val="dk1"/>
                </a:solidFill>
                <a:latin typeface="Roboto Medium"/>
                <a:ea typeface="Roboto Medium"/>
                <a:cs typeface="Roboto Medium"/>
                <a:sym typeface="Roboto Medium"/>
              </a:rPr>
              <a:t>Levantar la mano </a:t>
            </a:r>
            <a:r>
              <a:rPr lang="es-CO" sz="1600">
                <a:solidFill>
                  <a:schemeClr val="dk1"/>
                </a:solidFill>
                <a:latin typeface="Roboto Light"/>
                <a:ea typeface="Roboto Light"/>
                <a:cs typeface="Roboto Light"/>
                <a:sym typeface="Roboto Light"/>
              </a:rPr>
              <a:t>para realizar sus preguntas al ponente.</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Roboto Light"/>
              <a:ea typeface="Roboto Light"/>
              <a:cs typeface="Roboto Light"/>
              <a:sym typeface="Roboto Light"/>
            </a:endParaRPr>
          </a:p>
          <a:p>
            <a:pPr indent="-285750" lvl="0" marL="285750" marR="0" rtl="0" algn="l">
              <a:lnSpc>
                <a:spcPct val="150000"/>
              </a:lnSpc>
              <a:spcBef>
                <a:spcPts val="0"/>
              </a:spcBef>
              <a:spcAft>
                <a:spcPts val="0"/>
              </a:spcAft>
              <a:buClr>
                <a:schemeClr val="dk1"/>
              </a:buClr>
              <a:buSzPts val="1600"/>
              <a:buFont typeface="Arial"/>
              <a:buChar char="•"/>
            </a:pPr>
            <a:r>
              <a:rPr lang="es-CO" sz="1600">
                <a:solidFill>
                  <a:schemeClr val="dk1"/>
                </a:solidFill>
                <a:latin typeface="Roboto Light"/>
                <a:ea typeface="Roboto Light"/>
                <a:cs typeface="Roboto Light"/>
                <a:sym typeface="Roboto Light"/>
              </a:rPr>
              <a:t>Evite hacer sus preguntas en el canal del chat.</a:t>
            </a:r>
            <a:endParaRPr sz="1800">
              <a:solidFill>
                <a:schemeClr val="dk1"/>
              </a:solidFill>
              <a:latin typeface="Roboto Light"/>
              <a:ea typeface="Roboto Light"/>
              <a:cs typeface="Roboto Light"/>
              <a:sym typeface="Roboto Light"/>
            </a:endParaRPr>
          </a:p>
        </p:txBody>
      </p:sp>
      <p:pic>
        <p:nvPicPr>
          <p:cNvPr descr="Carpeta" id="101" name="Google Shape;101;p2"/>
          <p:cNvPicPr preferRelativeResize="0"/>
          <p:nvPr/>
        </p:nvPicPr>
        <p:blipFill rotWithShape="1">
          <a:blip r:embed="rId7">
            <a:alphaModFix/>
          </a:blip>
          <a:srcRect b="0" l="0" r="0" t="0"/>
          <a:stretch/>
        </p:blipFill>
        <p:spPr>
          <a:xfrm>
            <a:off x="4170588" y="3269195"/>
            <a:ext cx="411769" cy="411769"/>
          </a:xfrm>
          <a:prstGeom prst="rect">
            <a:avLst/>
          </a:prstGeom>
          <a:noFill/>
          <a:ln>
            <a:noFill/>
          </a:ln>
        </p:spPr>
      </p:pic>
      <p:sp>
        <p:nvSpPr>
          <p:cNvPr id="102" name="Google Shape;102;p2"/>
          <p:cNvSpPr txBox="1"/>
          <p:nvPr/>
        </p:nvSpPr>
        <p:spPr>
          <a:xfrm>
            <a:off x="4259939" y="3346107"/>
            <a:ext cx="24122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lt1"/>
                </a:solidFill>
                <a:latin typeface="Roboto"/>
                <a:ea typeface="Roboto"/>
                <a:cs typeface="Roboto"/>
                <a:sym typeface="Roboto"/>
              </a:rPr>
              <a:t>Q</a:t>
            </a:r>
            <a:endParaRPr/>
          </a:p>
        </p:txBody>
      </p:sp>
      <p:pic>
        <p:nvPicPr>
          <p:cNvPr descr="Mano levantada" id="103" name="Google Shape;103;p2"/>
          <p:cNvPicPr preferRelativeResize="0"/>
          <p:nvPr/>
        </p:nvPicPr>
        <p:blipFill rotWithShape="1">
          <a:blip r:embed="rId8">
            <a:alphaModFix/>
          </a:blip>
          <a:srcRect b="0" l="0" r="0" t="0"/>
          <a:stretch/>
        </p:blipFill>
        <p:spPr>
          <a:xfrm>
            <a:off x="4230881" y="4176907"/>
            <a:ext cx="417111" cy="417111"/>
          </a:xfrm>
          <a:prstGeom prst="rect">
            <a:avLst/>
          </a:prstGeom>
          <a:noFill/>
          <a:ln>
            <a:noFill/>
          </a:ln>
        </p:spPr>
      </p:pic>
      <p:pic>
        <p:nvPicPr>
          <p:cNvPr descr="Chat RTL" id="104" name="Google Shape;104;p2"/>
          <p:cNvPicPr preferRelativeResize="0"/>
          <p:nvPr/>
        </p:nvPicPr>
        <p:blipFill rotWithShape="1">
          <a:blip r:embed="rId9">
            <a:alphaModFix/>
          </a:blip>
          <a:srcRect b="0" l="0" r="0" t="0"/>
          <a:stretch/>
        </p:blipFill>
        <p:spPr>
          <a:xfrm>
            <a:off x="4194099" y="5260306"/>
            <a:ext cx="409972" cy="409972"/>
          </a:xfrm>
          <a:prstGeom prst="rect">
            <a:avLst/>
          </a:prstGeom>
          <a:noFill/>
          <a:ln>
            <a:noFill/>
          </a:ln>
        </p:spPr>
      </p:pic>
      <p:cxnSp>
        <p:nvCxnSpPr>
          <p:cNvPr id="105" name="Google Shape;105;p2"/>
          <p:cNvCxnSpPr/>
          <p:nvPr/>
        </p:nvCxnSpPr>
        <p:spPr>
          <a:xfrm flipH="1">
            <a:off x="4194099" y="5260306"/>
            <a:ext cx="388258" cy="388258"/>
          </a:xfrm>
          <a:prstGeom prst="straightConnector1">
            <a:avLst/>
          </a:prstGeom>
          <a:noFill/>
          <a:ln cap="flat" cmpd="sng" w="9525">
            <a:solidFill>
              <a:srgbClr val="333333"/>
            </a:solidFill>
            <a:prstDash val="solid"/>
            <a:miter lim="800000"/>
            <a:headEnd len="sm" w="sm" type="none"/>
            <a:tailEnd len="sm" w="sm" type="none"/>
          </a:ln>
        </p:spPr>
      </p:cxnSp>
      <p:pic>
        <p:nvPicPr>
          <p:cNvPr descr="Reseña de cliente RTL" id="106" name="Google Shape;106;p2"/>
          <p:cNvPicPr preferRelativeResize="0"/>
          <p:nvPr/>
        </p:nvPicPr>
        <p:blipFill rotWithShape="1">
          <a:blip r:embed="rId10">
            <a:alphaModFix/>
          </a:blip>
          <a:srcRect b="0" l="0" r="0" t="0"/>
          <a:stretch/>
        </p:blipFill>
        <p:spPr>
          <a:xfrm>
            <a:off x="672876" y="1697543"/>
            <a:ext cx="2520000" cy="252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Sistemas de bases de datos</a:t>
            </a:r>
            <a:endParaRPr/>
          </a:p>
        </p:txBody>
      </p:sp>
      <p:sp>
        <p:nvSpPr>
          <p:cNvPr id="373" name="Google Shape;373;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EB6B42"/>
              </a:buClr>
              <a:buSzPts val="1800"/>
              <a:buNone/>
            </a:pPr>
            <a:r>
              <a:rPr lang="es-CO" sz="1800">
                <a:solidFill>
                  <a:srgbClr val="EB6B42"/>
                </a:solidFill>
                <a:latin typeface="Roboto Medium"/>
                <a:ea typeface="Roboto Medium"/>
                <a:cs typeface="Roboto Medium"/>
                <a:sym typeface="Roboto Medium"/>
              </a:rPr>
              <a:t>Diseño y uso de bases de datos: </a:t>
            </a:r>
            <a:r>
              <a:rPr lang="es-CO" sz="1800">
                <a:latin typeface="Roboto Light"/>
                <a:ea typeface="Roboto Light"/>
                <a:cs typeface="Roboto Light"/>
                <a:sym typeface="Roboto Light"/>
              </a:rPr>
              <a:t>estandarización y normalización.</a:t>
            </a:r>
            <a:endParaRPr/>
          </a:p>
        </p:txBody>
      </p:sp>
      <p:pic>
        <p:nvPicPr>
          <p:cNvPr id="374" name="Google Shape;374;p20"/>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pic>
        <p:nvPicPr>
          <p:cNvPr descr="Image result for many museum specimen labels" id="375" name="Google Shape;375;p20"/>
          <p:cNvPicPr preferRelativeResize="0"/>
          <p:nvPr/>
        </p:nvPicPr>
        <p:blipFill rotWithShape="1">
          <a:blip r:embed="rId4">
            <a:alphaModFix/>
          </a:blip>
          <a:srcRect b="2744" l="2716" r="2815" t="1490"/>
          <a:stretch/>
        </p:blipFill>
        <p:spPr>
          <a:xfrm>
            <a:off x="226510" y="4139401"/>
            <a:ext cx="2617870" cy="1512039"/>
          </a:xfrm>
          <a:prstGeom prst="rect">
            <a:avLst/>
          </a:prstGeom>
          <a:noFill/>
          <a:ln>
            <a:noFill/>
          </a:ln>
        </p:spPr>
      </p:pic>
      <p:pic>
        <p:nvPicPr>
          <p:cNvPr id="376" name="Google Shape;376;p20"/>
          <p:cNvPicPr preferRelativeResize="0"/>
          <p:nvPr/>
        </p:nvPicPr>
        <p:blipFill rotWithShape="1">
          <a:blip r:embed="rId5">
            <a:alphaModFix/>
          </a:blip>
          <a:srcRect b="58517" l="0" r="3034" t="23846"/>
          <a:stretch/>
        </p:blipFill>
        <p:spPr>
          <a:xfrm>
            <a:off x="2961520" y="2437965"/>
            <a:ext cx="9013371" cy="1018237"/>
          </a:xfrm>
          <a:prstGeom prst="rect">
            <a:avLst/>
          </a:prstGeom>
          <a:noFill/>
          <a:ln>
            <a:noFill/>
          </a:ln>
        </p:spPr>
      </p:pic>
      <p:sp>
        <p:nvSpPr>
          <p:cNvPr id="377" name="Google Shape;377;p20"/>
          <p:cNvSpPr txBox="1"/>
          <p:nvPr/>
        </p:nvSpPr>
        <p:spPr>
          <a:xfrm>
            <a:off x="483687" y="3208119"/>
            <a:ext cx="1657929"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33333"/>
              </a:buClr>
              <a:buSzPts val="1600"/>
              <a:buFont typeface="Roboto Light"/>
              <a:buNone/>
            </a:pPr>
            <a:r>
              <a:rPr lang="es-CO" sz="1600">
                <a:solidFill>
                  <a:srgbClr val="333333"/>
                </a:solidFill>
                <a:latin typeface="Roboto Light"/>
                <a:ea typeface="Roboto Light"/>
                <a:cs typeface="Roboto Light"/>
                <a:sym typeface="Roboto Light"/>
              </a:rPr>
              <a:t>Digitalización</a:t>
            </a:r>
            <a:endParaRPr sz="1400">
              <a:solidFill>
                <a:srgbClr val="333333"/>
              </a:solidFill>
              <a:latin typeface="Roboto Light"/>
              <a:ea typeface="Roboto Light"/>
              <a:cs typeface="Roboto Light"/>
              <a:sym typeface="Roboto Light"/>
            </a:endParaRPr>
          </a:p>
        </p:txBody>
      </p:sp>
      <p:pic>
        <p:nvPicPr>
          <p:cNvPr id="378" name="Google Shape;378;p20"/>
          <p:cNvPicPr preferRelativeResize="0"/>
          <p:nvPr/>
        </p:nvPicPr>
        <p:blipFill rotWithShape="1">
          <a:blip r:embed="rId6">
            <a:alphaModFix/>
          </a:blip>
          <a:srcRect b="20569" l="34540" r="35583" t="0"/>
          <a:stretch/>
        </p:blipFill>
        <p:spPr>
          <a:xfrm flipH="1" rot="1970139">
            <a:off x="2064995" y="2827479"/>
            <a:ext cx="429679" cy="1416486"/>
          </a:xfrm>
          <a:prstGeom prst="rect">
            <a:avLst/>
          </a:prstGeom>
          <a:noFill/>
          <a:ln>
            <a:noFill/>
          </a:ln>
        </p:spPr>
      </p:pic>
      <p:sp>
        <p:nvSpPr>
          <p:cNvPr id="379" name="Google Shape;379;p20"/>
          <p:cNvSpPr txBox="1"/>
          <p:nvPr/>
        </p:nvSpPr>
        <p:spPr>
          <a:xfrm>
            <a:off x="4881743" y="3658349"/>
            <a:ext cx="5339345" cy="6208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EB6B42"/>
              </a:buClr>
              <a:buSzPts val="2000"/>
              <a:buFont typeface="Roboto"/>
              <a:buNone/>
            </a:pPr>
            <a:r>
              <a:rPr lang="es-CO" sz="2000">
                <a:solidFill>
                  <a:srgbClr val="EB6B42"/>
                </a:solidFill>
                <a:latin typeface="Roboto"/>
                <a:ea typeface="Roboto"/>
                <a:cs typeface="Roboto"/>
                <a:sym typeface="Roboto"/>
              </a:rPr>
              <a:t>Estructura de captura</a:t>
            </a:r>
            <a:endParaRPr/>
          </a:p>
        </p:txBody>
      </p:sp>
      <p:sp>
        <p:nvSpPr>
          <p:cNvPr id="380" name="Google Shape;380;p20"/>
          <p:cNvSpPr/>
          <p:nvPr/>
        </p:nvSpPr>
        <p:spPr>
          <a:xfrm rot="-5400000">
            <a:off x="7310599" y="-1056063"/>
            <a:ext cx="198071" cy="9130511"/>
          </a:xfrm>
          <a:prstGeom prst="leftBracket">
            <a:avLst>
              <a:gd fmla="val 8333" name="adj"/>
            </a:avLst>
          </a:prstGeom>
          <a:noFill/>
          <a:ln cap="flat" cmpd="sng" w="38100">
            <a:solidFill>
              <a:srgbClr val="EB6B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381" name="Google Shape;381;p20"/>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Sistemas de bases de datos</a:t>
            </a:r>
            <a:endParaRPr/>
          </a:p>
        </p:txBody>
      </p:sp>
      <p:sp>
        <p:nvSpPr>
          <p:cNvPr id="388" name="Google Shape;388;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EB6B42"/>
              </a:buClr>
              <a:buSzPts val="1800"/>
              <a:buNone/>
            </a:pPr>
            <a:r>
              <a:rPr lang="es-CO" sz="1800">
                <a:solidFill>
                  <a:srgbClr val="EB6B42"/>
                </a:solidFill>
                <a:latin typeface="Roboto Medium"/>
                <a:ea typeface="Roboto Medium"/>
                <a:cs typeface="Roboto Medium"/>
                <a:sym typeface="Roboto Medium"/>
              </a:rPr>
              <a:t>Diseño y uso de bases de datos: </a:t>
            </a:r>
            <a:r>
              <a:rPr lang="es-CO" sz="1800">
                <a:latin typeface="Roboto Light"/>
                <a:ea typeface="Roboto Light"/>
                <a:cs typeface="Roboto Light"/>
                <a:sym typeface="Roboto Light"/>
              </a:rPr>
              <a:t>estandarización y normalización.</a:t>
            </a:r>
            <a:endParaRPr/>
          </a:p>
        </p:txBody>
      </p:sp>
      <p:pic>
        <p:nvPicPr>
          <p:cNvPr id="389" name="Google Shape;389;p21"/>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pic>
        <p:nvPicPr>
          <p:cNvPr descr="Image result for many museum specimen labels" id="390" name="Google Shape;390;p21"/>
          <p:cNvPicPr preferRelativeResize="0"/>
          <p:nvPr/>
        </p:nvPicPr>
        <p:blipFill rotWithShape="1">
          <a:blip r:embed="rId4">
            <a:alphaModFix/>
          </a:blip>
          <a:srcRect b="2744" l="2716" r="2815" t="1490"/>
          <a:stretch/>
        </p:blipFill>
        <p:spPr>
          <a:xfrm>
            <a:off x="226510" y="4139401"/>
            <a:ext cx="2617870" cy="1512039"/>
          </a:xfrm>
          <a:prstGeom prst="rect">
            <a:avLst/>
          </a:prstGeom>
          <a:noFill/>
          <a:ln>
            <a:noFill/>
          </a:ln>
        </p:spPr>
      </p:pic>
      <p:pic>
        <p:nvPicPr>
          <p:cNvPr id="391" name="Google Shape;391;p21"/>
          <p:cNvPicPr preferRelativeResize="0"/>
          <p:nvPr/>
        </p:nvPicPr>
        <p:blipFill rotWithShape="1">
          <a:blip r:embed="rId5">
            <a:alphaModFix/>
          </a:blip>
          <a:srcRect b="58517" l="0" r="3034" t="23846"/>
          <a:stretch/>
        </p:blipFill>
        <p:spPr>
          <a:xfrm>
            <a:off x="2961520" y="2437965"/>
            <a:ext cx="9013371" cy="1018237"/>
          </a:xfrm>
          <a:prstGeom prst="rect">
            <a:avLst/>
          </a:prstGeom>
          <a:noFill/>
          <a:ln>
            <a:noFill/>
          </a:ln>
        </p:spPr>
      </p:pic>
      <p:sp>
        <p:nvSpPr>
          <p:cNvPr id="392" name="Google Shape;392;p21"/>
          <p:cNvSpPr txBox="1"/>
          <p:nvPr/>
        </p:nvSpPr>
        <p:spPr>
          <a:xfrm>
            <a:off x="483687" y="3208119"/>
            <a:ext cx="1657929"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33333"/>
              </a:buClr>
              <a:buSzPts val="1600"/>
              <a:buFont typeface="Roboto Light"/>
              <a:buNone/>
            </a:pPr>
            <a:r>
              <a:rPr lang="es-CO" sz="1600">
                <a:solidFill>
                  <a:srgbClr val="333333"/>
                </a:solidFill>
                <a:latin typeface="Roboto Light"/>
                <a:ea typeface="Roboto Light"/>
                <a:cs typeface="Roboto Light"/>
                <a:sym typeface="Roboto Light"/>
              </a:rPr>
              <a:t>Digitalización</a:t>
            </a:r>
            <a:endParaRPr sz="1400">
              <a:solidFill>
                <a:srgbClr val="333333"/>
              </a:solidFill>
              <a:latin typeface="Roboto Light"/>
              <a:ea typeface="Roboto Light"/>
              <a:cs typeface="Roboto Light"/>
              <a:sym typeface="Roboto Light"/>
            </a:endParaRPr>
          </a:p>
        </p:txBody>
      </p:sp>
      <p:pic>
        <p:nvPicPr>
          <p:cNvPr id="393" name="Google Shape;393;p21"/>
          <p:cNvPicPr preferRelativeResize="0"/>
          <p:nvPr/>
        </p:nvPicPr>
        <p:blipFill rotWithShape="1">
          <a:blip r:embed="rId6">
            <a:alphaModFix/>
          </a:blip>
          <a:srcRect b="20569" l="34540" r="35583" t="0"/>
          <a:stretch/>
        </p:blipFill>
        <p:spPr>
          <a:xfrm flipH="1" rot="1970139">
            <a:off x="2064995" y="2827479"/>
            <a:ext cx="429679" cy="1416486"/>
          </a:xfrm>
          <a:prstGeom prst="rect">
            <a:avLst/>
          </a:prstGeom>
          <a:noFill/>
          <a:ln>
            <a:noFill/>
          </a:ln>
        </p:spPr>
      </p:pic>
      <p:sp>
        <p:nvSpPr>
          <p:cNvPr id="394" name="Google Shape;394;p21"/>
          <p:cNvSpPr txBox="1"/>
          <p:nvPr/>
        </p:nvSpPr>
        <p:spPr>
          <a:xfrm>
            <a:off x="4881743" y="3658349"/>
            <a:ext cx="5339345" cy="6208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EB6B42"/>
              </a:buClr>
              <a:buSzPts val="2000"/>
              <a:buFont typeface="Roboto"/>
              <a:buNone/>
            </a:pPr>
            <a:r>
              <a:rPr lang="es-CO" sz="2000">
                <a:solidFill>
                  <a:srgbClr val="EB6B42"/>
                </a:solidFill>
                <a:latin typeface="Roboto"/>
                <a:ea typeface="Roboto"/>
                <a:cs typeface="Roboto"/>
                <a:sym typeface="Roboto"/>
              </a:rPr>
              <a:t>Estructura de captura</a:t>
            </a:r>
            <a:endParaRPr/>
          </a:p>
        </p:txBody>
      </p:sp>
      <p:sp>
        <p:nvSpPr>
          <p:cNvPr id="395" name="Google Shape;395;p21"/>
          <p:cNvSpPr/>
          <p:nvPr/>
        </p:nvSpPr>
        <p:spPr>
          <a:xfrm rot="-5400000">
            <a:off x="7310599" y="-1056063"/>
            <a:ext cx="198071" cy="9130511"/>
          </a:xfrm>
          <a:prstGeom prst="leftBracket">
            <a:avLst>
              <a:gd fmla="val 8333" name="adj"/>
            </a:avLst>
          </a:prstGeom>
          <a:noFill/>
          <a:ln cap="flat" cmpd="sng" w="38100">
            <a:solidFill>
              <a:srgbClr val="EB6B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396" name="Google Shape;396;p21"/>
          <p:cNvSpPr txBox="1"/>
          <p:nvPr/>
        </p:nvSpPr>
        <p:spPr>
          <a:xfrm>
            <a:off x="6859659" y="4486799"/>
            <a:ext cx="1925995"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Archivos planos</a:t>
            </a:r>
            <a:endParaRPr/>
          </a:p>
        </p:txBody>
      </p:sp>
      <p:sp>
        <p:nvSpPr>
          <p:cNvPr id="397" name="Google Shape;397;p21"/>
          <p:cNvSpPr txBox="1"/>
          <p:nvPr/>
        </p:nvSpPr>
        <p:spPr>
          <a:xfrm>
            <a:off x="6859658" y="5152652"/>
            <a:ext cx="27055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Bases de datos</a:t>
            </a:r>
            <a:endParaRPr/>
          </a:p>
        </p:txBody>
      </p:sp>
      <p:sp>
        <p:nvSpPr>
          <p:cNvPr id="398" name="Google Shape;398;p21"/>
          <p:cNvSpPr txBox="1"/>
          <p:nvPr/>
        </p:nvSpPr>
        <p:spPr>
          <a:xfrm>
            <a:off x="7300053" y="5464234"/>
            <a:ext cx="2705560" cy="83099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212167"/>
              </a:buClr>
              <a:buSzPts val="1920"/>
              <a:buFont typeface="Arial"/>
              <a:buChar char="•"/>
            </a:pPr>
            <a:r>
              <a:rPr lang="es-CO" sz="1800">
                <a:solidFill>
                  <a:srgbClr val="333333"/>
                </a:solidFill>
                <a:latin typeface="Roboto Light"/>
                <a:ea typeface="Roboto Light"/>
                <a:cs typeface="Roboto Light"/>
                <a:sym typeface="Roboto Light"/>
              </a:rPr>
              <a:t>Relacionales</a:t>
            </a:r>
            <a:endParaRPr/>
          </a:p>
          <a:p>
            <a:pPr indent="-285750" lvl="0" marL="285750" marR="0" rtl="0" algn="l">
              <a:spcBef>
                <a:spcPts val="0"/>
              </a:spcBef>
              <a:spcAft>
                <a:spcPts val="0"/>
              </a:spcAft>
              <a:buClr>
                <a:srgbClr val="212167"/>
              </a:buClr>
              <a:buSzPts val="1920"/>
              <a:buFont typeface="Arial"/>
              <a:buChar char="•"/>
            </a:pPr>
            <a:r>
              <a:rPr lang="es-CO" sz="1800">
                <a:solidFill>
                  <a:srgbClr val="BFBFBF"/>
                </a:solidFill>
                <a:latin typeface="Roboto Light"/>
                <a:ea typeface="Roboto Light"/>
                <a:cs typeface="Roboto Light"/>
                <a:sym typeface="Roboto Light"/>
              </a:rPr>
              <a:t>No relacionales</a:t>
            </a:r>
            <a:endParaRPr/>
          </a:p>
        </p:txBody>
      </p:sp>
      <p:cxnSp>
        <p:nvCxnSpPr>
          <p:cNvPr id="399" name="Google Shape;399;p21"/>
          <p:cNvCxnSpPr>
            <a:endCxn id="396" idx="1"/>
          </p:cNvCxnSpPr>
          <p:nvPr/>
        </p:nvCxnSpPr>
        <p:spPr>
          <a:xfrm flipH="1" rot="-5400000">
            <a:off x="6303609" y="4223136"/>
            <a:ext cx="677700" cy="434400"/>
          </a:xfrm>
          <a:prstGeom prst="bentConnector2">
            <a:avLst/>
          </a:prstGeom>
          <a:noFill/>
          <a:ln cap="flat" cmpd="sng" w="28575">
            <a:solidFill>
              <a:srgbClr val="224B4F"/>
            </a:solidFill>
            <a:prstDash val="solid"/>
            <a:round/>
            <a:headEnd len="sm" w="sm" type="none"/>
            <a:tailEnd len="med" w="med" type="stealth"/>
          </a:ln>
        </p:spPr>
      </p:cxnSp>
      <p:cxnSp>
        <p:nvCxnSpPr>
          <p:cNvPr id="400" name="Google Shape;400;p21"/>
          <p:cNvCxnSpPr/>
          <p:nvPr/>
        </p:nvCxnSpPr>
        <p:spPr>
          <a:xfrm flipH="1" rot="-5400000">
            <a:off x="6225458" y="4699629"/>
            <a:ext cx="834000" cy="434400"/>
          </a:xfrm>
          <a:prstGeom prst="bentConnector2">
            <a:avLst/>
          </a:prstGeom>
          <a:noFill/>
          <a:ln cap="flat" cmpd="sng" w="28575">
            <a:solidFill>
              <a:srgbClr val="224B4F"/>
            </a:solidFill>
            <a:prstDash val="solid"/>
            <a:round/>
            <a:headEnd len="sm" w="sm" type="none"/>
            <a:tailEnd len="med" w="med" type="stealth"/>
          </a:ln>
        </p:spPr>
      </p:cxnSp>
      <p:sp>
        <p:nvSpPr>
          <p:cNvPr id="401" name="Google Shape;401;p21"/>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Sistemas de bases de datos</a:t>
            </a:r>
            <a:endParaRPr/>
          </a:p>
        </p:txBody>
      </p:sp>
      <p:sp>
        <p:nvSpPr>
          <p:cNvPr id="408" name="Google Shape;408;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EB6B42"/>
              </a:buClr>
              <a:buSzPts val="1800"/>
              <a:buNone/>
            </a:pPr>
            <a:r>
              <a:rPr lang="es-CO" sz="1800">
                <a:solidFill>
                  <a:srgbClr val="EB6B42"/>
                </a:solidFill>
                <a:latin typeface="Roboto Medium"/>
                <a:ea typeface="Roboto Medium"/>
                <a:cs typeface="Roboto Medium"/>
                <a:sym typeface="Roboto Medium"/>
              </a:rPr>
              <a:t>Estructura de captura: </a:t>
            </a:r>
            <a:r>
              <a:rPr lang="es-CO" sz="1800">
                <a:solidFill>
                  <a:srgbClr val="333333"/>
                </a:solidFill>
                <a:latin typeface="Roboto Medium"/>
                <a:ea typeface="Roboto Medium"/>
                <a:cs typeface="Roboto Medium"/>
                <a:sym typeface="Roboto Medium"/>
              </a:rPr>
              <a:t>Archivos planos</a:t>
            </a:r>
            <a:r>
              <a:rPr lang="es-CO" sz="1800">
                <a:latin typeface="Roboto Light"/>
                <a:ea typeface="Roboto Light"/>
                <a:cs typeface="Roboto Light"/>
                <a:sym typeface="Roboto Light"/>
              </a:rPr>
              <a:t>.</a:t>
            </a:r>
            <a:endParaRPr/>
          </a:p>
          <a:p>
            <a:pPr indent="0" lvl="0" marL="0" rtl="0" algn="l">
              <a:lnSpc>
                <a:spcPct val="150000"/>
              </a:lnSpc>
              <a:spcBef>
                <a:spcPts val="1000"/>
              </a:spcBef>
              <a:spcAft>
                <a:spcPts val="0"/>
              </a:spcAft>
              <a:buClr>
                <a:srgbClr val="333333"/>
              </a:buClr>
              <a:buSzPts val="1800"/>
              <a:buNone/>
            </a:pPr>
            <a:r>
              <a:rPr lang="es-CO" sz="1800" u="sng">
                <a:solidFill>
                  <a:srgbClr val="333333"/>
                </a:solidFill>
                <a:latin typeface="Roboto Light"/>
                <a:ea typeface="Roboto Light"/>
                <a:cs typeface="Roboto Light"/>
                <a:sym typeface="Roboto Light"/>
              </a:rPr>
              <a:t>Una sola tabla</a:t>
            </a:r>
            <a:r>
              <a:rPr lang="es-CO" sz="1800">
                <a:solidFill>
                  <a:srgbClr val="333333"/>
                </a:solidFill>
                <a:latin typeface="Roboto Light"/>
                <a:ea typeface="Roboto Light"/>
                <a:cs typeface="Roboto Light"/>
                <a:sym typeface="Roboto Light"/>
              </a:rPr>
              <a:t>, donde los campos representan todos los parámetros, es un conjunto de registros.</a:t>
            </a:r>
            <a:endParaRPr/>
          </a:p>
          <a:p>
            <a:pPr indent="0" lvl="0" marL="0" rtl="0" algn="l">
              <a:lnSpc>
                <a:spcPct val="15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409" name="Google Shape;409;p22"/>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pic>
        <p:nvPicPr>
          <p:cNvPr id="410" name="Google Shape;410;p22"/>
          <p:cNvPicPr preferRelativeResize="0"/>
          <p:nvPr/>
        </p:nvPicPr>
        <p:blipFill rotWithShape="1">
          <a:blip r:embed="rId4">
            <a:alphaModFix/>
          </a:blip>
          <a:srcRect b="58517" l="0" r="3034" t="23846"/>
          <a:stretch/>
        </p:blipFill>
        <p:spPr>
          <a:xfrm>
            <a:off x="838200" y="3263378"/>
            <a:ext cx="9013371" cy="1018237"/>
          </a:xfrm>
          <a:prstGeom prst="rect">
            <a:avLst/>
          </a:prstGeom>
          <a:noFill/>
          <a:ln>
            <a:noFill/>
          </a:ln>
        </p:spPr>
      </p:pic>
      <p:sp>
        <p:nvSpPr>
          <p:cNvPr id="411" name="Google Shape;411;p22"/>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3"/>
          <p:cNvSpPr/>
          <p:nvPr/>
        </p:nvSpPr>
        <p:spPr>
          <a:xfrm>
            <a:off x="704336" y="2933858"/>
            <a:ext cx="4831344" cy="2305141"/>
          </a:xfrm>
          <a:prstGeom prst="roundRect">
            <a:avLst>
              <a:gd fmla="val 8762" name="adj"/>
            </a:avLst>
          </a:prstGeom>
          <a:solidFill>
            <a:srgbClr val="B9BE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Sistemas de bases de datos</a:t>
            </a:r>
            <a:endParaRPr/>
          </a:p>
        </p:txBody>
      </p:sp>
      <p:sp>
        <p:nvSpPr>
          <p:cNvPr id="419" name="Google Shape;41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EB6B42"/>
              </a:buClr>
              <a:buSzPts val="1800"/>
              <a:buNone/>
            </a:pPr>
            <a:r>
              <a:rPr lang="es-CO" sz="1800">
                <a:solidFill>
                  <a:srgbClr val="EB6B42"/>
                </a:solidFill>
                <a:latin typeface="Roboto Medium"/>
                <a:ea typeface="Roboto Medium"/>
                <a:cs typeface="Roboto Medium"/>
                <a:sym typeface="Roboto Medium"/>
              </a:rPr>
              <a:t>Estructura de captura: </a:t>
            </a:r>
            <a:r>
              <a:rPr lang="es-CO" sz="1800">
                <a:solidFill>
                  <a:srgbClr val="333333"/>
                </a:solidFill>
                <a:latin typeface="Roboto Medium"/>
                <a:ea typeface="Roboto Medium"/>
                <a:cs typeface="Roboto Medium"/>
                <a:sym typeface="Roboto Medium"/>
              </a:rPr>
              <a:t>Bases de datos relacionales</a:t>
            </a:r>
            <a:r>
              <a:rPr lang="es-CO" sz="1800">
                <a:latin typeface="Roboto Light"/>
                <a:ea typeface="Roboto Light"/>
                <a:cs typeface="Roboto Light"/>
                <a:sym typeface="Roboto Light"/>
              </a:rPr>
              <a:t>.</a:t>
            </a:r>
            <a:endParaRPr/>
          </a:p>
          <a:p>
            <a:pPr indent="0" lvl="0" marL="0" rtl="0" algn="l">
              <a:lnSpc>
                <a:spcPct val="150000"/>
              </a:lnSpc>
              <a:spcBef>
                <a:spcPts val="1000"/>
              </a:spcBef>
              <a:spcAft>
                <a:spcPts val="0"/>
              </a:spcAft>
              <a:buClr>
                <a:srgbClr val="333333"/>
              </a:buClr>
              <a:buSzPts val="1800"/>
              <a:buNone/>
            </a:pPr>
            <a:r>
              <a:rPr lang="es-CO" sz="1800" u="sng">
                <a:solidFill>
                  <a:srgbClr val="333333"/>
                </a:solidFill>
                <a:latin typeface="Roboto Light"/>
                <a:ea typeface="Roboto Light"/>
                <a:cs typeface="Roboto Light"/>
                <a:sym typeface="Roboto Light"/>
              </a:rPr>
              <a:t>Múltiples tablas</a:t>
            </a:r>
            <a:r>
              <a:rPr lang="es-CO" sz="1800">
                <a:solidFill>
                  <a:srgbClr val="333333"/>
                </a:solidFill>
                <a:latin typeface="Roboto Light"/>
                <a:ea typeface="Roboto Light"/>
                <a:cs typeface="Roboto Light"/>
                <a:sym typeface="Roboto Light"/>
              </a:rPr>
              <a:t>, relacionadas donde cada una es a su vez un conjunto de registros.</a:t>
            </a:r>
            <a:endParaRPr/>
          </a:p>
          <a:p>
            <a:pPr indent="0" lvl="0" marL="0" rtl="0" algn="l">
              <a:lnSpc>
                <a:spcPct val="150000"/>
              </a:lnSpc>
              <a:spcBef>
                <a:spcPts val="1000"/>
              </a:spcBef>
              <a:spcAft>
                <a:spcPts val="0"/>
              </a:spcAft>
              <a:buClr>
                <a:schemeClr val="dk1"/>
              </a:buClr>
              <a:buSzPts val="1800"/>
              <a:buNone/>
            </a:pPr>
            <a:r>
              <a:t/>
            </a:r>
            <a:endParaRPr sz="1800">
              <a:solidFill>
                <a:srgbClr val="333333"/>
              </a:solidFill>
              <a:latin typeface="Roboto Light"/>
              <a:ea typeface="Roboto Light"/>
              <a:cs typeface="Roboto Light"/>
              <a:sym typeface="Roboto Light"/>
            </a:endParaRPr>
          </a:p>
          <a:p>
            <a:pPr indent="0" lvl="0" marL="0" rtl="0" algn="l">
              <a:lnSpc>
                <a:spcPct val="150000"/>
              </a:lnSpc>
              <a:spcBef>
                <a:spcPts val="1000"/>
              </a:spcBef>
              <a:spcAft>
                <a:spcPts val="0"/>
              </a:spcAft>
              <a:buClr>
                <a:schemeClr val="dk1"/>
              </a:buClr>
              <a:buSzPts val="1800"/>
              <a:buNone/>
            </a:pPr>
            <a:r>
              <a:t/>
            </a:r>
            <a:endParaRPr sz="1800">
              <a:solidFill>
                <a:srgbClr val="333333"/>
              </a:solidFill>
              <a:latin typeface="Roboto Light"/>
              <a:ea typeface="Roboto Light"/>
              <a:cs typeface="Roboto Light"/>
              <a:sym typeface="Roboto Light"/>
            </a:endParaRPr>
          </a:p>
          <a:p>
            <a:pPr indent="0" lvl="0" marL="0" rtl="0" algn="l">
              <a:lnSpc>
                <a:spcPct val="15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420" name="Google Shape;420;p2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pic>
        <p:nvPicPr>
          <p:cNvPr id="421" name="Google Shape;421;p23"/>
          <p:cNvPicPr preferRelativeResize="0"/>
          <p:nvPr/>
        </p:nvPicPr>
        <p:blipFill rotWithShape="1">
          <a:blip r:embed="rId4">
            <a:alphaModFix/>
          </a:blip>
          <a:srcRect b="48166" l="16180" r="72995" t="32592"/>
          <a:stretch/>
        </p:blipFill>
        <p:spPr>
          <a:xfrm>
            <a:off x="5751423" y="3209781"/>
            <a:ext cx="2029217" cy="2029218"/>
          </a:xfrm>
          <a:prstGeom prst="rect">
            <a:avLst/>
          </a:prstGeom>
          <a:noFill/>
          <a:ln cap="flat" cmpd="sng" w="9525">
            <a:solidFill>
              <a:srgbClr val="EB6B42"/>
            </a:solidFill>
            <a:prstDash val="solid"/>
            <a:round/>
            <a:headEnd len="sm" w="sm" type="none"/>
            <a:tailEnd len="sm" w="sm" type="none"/>
          </a:ln>
        </p:spPr>
      </p:pic>
      <p:pic>
        <p:nvPicPr>
          <p:cNvPr id="422" name="Google Shape;422;p23"/>
          <p:cNvPicPr preferRelativeResize="0"/>
          <p:nvPr/>
        </p:nvPicPr>
        <p:blipFill rotWithShape="1">
          <a:blip r:embed="rId5">
            <a:alphaModFix/>
          </a:blip>
          <a:srcRect b="47908" l="33352" r="55824" t="32850"/>
          <a:stretch/>
        </p:blipFill>
        <p:spPr>
          <a:xfrm>
            <a:off x="8920299" y="3209781"/>
            <a:ext cx="2029218" cy="2029218"/>
          </a:xfrm>
          <a:prstGeom prst="rect">
            <a:avLst/>
          </a:prstGeom>
          <a:noFill/>
          <a:ln cap="flat" cmpd="sng" w="9525">
            <a:solidFill>
              <a:srgbClr val="EB6B42"/>
            </a:solidFill>
            <a:prstDash val="solid"/>
            <a:round/>
            <a:headEnd len="sm" w="sm" type="none"/>
            <a:tailEnd len="sm" w="sm" type="none"/>
          </a:ln>
        </p:spPr>
      </p:pic>
      <p:sp>
        <p:nvSpPr>
          <p:cNvPr id="423" name="Google Shape;423;p23"/>
          <p:cNvSpPr/>
          <p:nvPr/>
        </p:nvSpPr>
        <p:spPr>
          <a:xfrm>
            <a:off x="6153179" y="4595463"/>
            <a:ext cx="1430842" cy="201881"/>
          </a:xfrm>
          <a:prstGeom prst="roundRect">
            <a:avLst>
              <a:gd fmla="val 16667" name="adj"/>
            </a:avLst>
          </a:prstGeom>
          <a:solidFill>
            <a:srgbClr val="7F7F7F">
              <a:alpha val="38823"/>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424" name="Google Shape;424;p23"/>
          <p:cNvSpPr/>
          <p:nvPr/>
        </p:nvSpPr>
        <p:spPr>
          <a:xfrm>
            <a:off x="9189153" y="3739865"/>
            <a:ext cx="1430842" cy="201881"/>
          </a:xfrm>
          <a:prstGeom prst="roundRect">
            <a:avLst>
              <a:gd fmla="val 16667" name="adj"/>
            </a:avLst>
          </a:prstGeom>
          <a:solidFill>
            <a:srgbClr val="7F7F7F">
              <a:alpha val="38823"/>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cxnSp>
        <p:nvCxnSpPr>
          <p:cNvPr id="425" name="Google Shape;425;p23"/>
          <p:cNvCxnSpPr/>
          <p:nvPr/>
        </p:nvCxnSpPr>
        <p:spPr>
          <a:xfrm flipH="1" rot="10800000">
            <a:off x="7780640" y="3857098"/>
            <a:ext cx="1139700" cy="834600"/>
          </a:xfrm>
          <a:prstGeom prst="bentConnector3">
            <a:avLst>
              <a:gd fmla="val 49998" name="adj1"/>
            </a:avLst>
          </a:prstGeom>
          <a:solidFill>
            <a:schemeClr val="folHlink">
              <a:alpha val="38823"/>
            </a:schemeClr>
          </a:solidFill>
          <a:ln cap="flat" cmpd="sng" w="9525">
            <a:solidFill>
              <a:srgbClr val="EB6B42"/>
            </a:solidFill>
            <a:prstDash val="solid"/>
            <a:round/>
            <a:headEnd len="med" w="med" type="oval"/>
            <a:tailEnd len="med" w="med" type="oval"/>
          </a:ln>
        </p:spPr>
      </p:cxnSp>
      <p:grpSp>
        <p:nvGrpSpPr>
          <p:cNvPr id="426" name="Google Shape;426;p23"/>
          <p:cNvGrpSpPr/>
          <p:nvPr/>
        </p:nvGrpSpPr>
        <p:grpSpPr>
          <a:xfrm>
            <a:off x="5751423" y="2865189"/>
            <a:ext cx="5389430" cy="344592"/>
            <a:chOff x="277720" y="3526849"/>
            <a:chExt cx="5389430" cy="344592"/>
          </a:xfrm>
        </p:grpSpPr>
        <p:sp>
          <p:nvSpPr>
            <p:cNvPr id="427" name="Google Shape;427;p23"/>
            <p:cNvSpPr txBox="1"/>
            <p:nvPr/>
          </p:nvSpPr>
          <p:spPr>
            <a:xfrm>
              <a:off x="277720" y="3526849"/>
              <a:ext cx="11523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B6B42"/>
                </a:buClr>
                <a:buSzPts val="1400"/>
                <a:buFont typeface="Arial"/>
                <a:buNone/>
              </a:pPr>
              <a:r>
                <a:rPr lang="es-CO" sz="1400">
                  <a:solidFill>
                    <a:srgbClr val="EB6B42"/>
                  </a:solidFill>
                  <a:latin typeface="Arial"/>
                  <a:ea typeface="Arial"/>
                  <a:cs typeface="Arial"/>
                  <a:sym typeface="Arial"/>
                </a:rPr>
                <a:t>Tabla 1</a:t>
              </a:r>
              <a:endParaRPr sz="1400">
                <a:solidFill>
                  <a:srgbClr val="EB6B42"/>
                </a:solidFill>
                <a:latin typeface="Arial"/>
                <a:ea typeface="Arial"/>
                <a:cs typeface="Arial"/>
                <a:sym typeface="Arial"/>
              </a:endParaRPr>
            </a:p>
          </p:txBody>
        </p:sp>
        <p:sp>
          <p:nvSpPr>
            <p:cNvPr id="428" name="Google Shape;428;p23"/>
            <p:cNvSpPr txBox="1"/>
            <p:nvPr/>
          </p:nvSpPr>
          <p:spPr>
            <a:xfrm>
              <a:off x="4654050" y="3563641"/>
              <a:ext cx="10131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B6B42"/>
                </a:buClr>
                <a:buSzPts val="1400"/>
                <a:buFont typeface="Arial"/>
                <a:buNone/>
              </a:pPr>
              <a:r>
                <a:rPr lang="es-CO" sz="1400">
                  <a:solidFill>
                    <a:srgbClr val="EB6B42"/>
                  </a:solidFill>
                  <a:latin typeface="Arial"/>
                  <a:ea typeface="Arial"/>
                  <a:cs typeface="Arial"/>
                  <a:sym typeface="Arial"/>
                </a:rPr>
                <a:t>Tabla 2</a:t>
              </a:r>
              <a:endParaRPr sz="1400">
                <a:solidFill>
                  <a:srgbClr val="EB6B42"/>
                </a:solidFill>
                <a:latin typeface="Arial"/>
                <a:ea typeface="Arial"/>
                <a:cs typeface="Arial"/>
                <a:sym typeface="Arial"/>
              </a:endParaRPr>
            </a:p>
          </p:txBody>
        </p:sp>
      </p:grpSp>
      <p:sp>
        <p:nvSpPr>
          <p:cNvPr id="429" name="Google Shape;429;p23"/>
          <p:cNvSpPr/>
          <p:nvPr/>
        </p:nvSpPr>
        <p:spPr>
          <a:xfrm>
            <a:off x="368790" y="2933859"/>
            <a:ext cx="5113820" cy="1159292"/>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0" i="0" lang="es-CO" sz="1600" u="none" cap="none" strike="noStrike">
                <a:solidFill>
                  <a:srgbClr val="333333"/>
                </a:solidFill>
                <a:latin typeface="Roboto Light"/>
                <a:ea typeface="Roboto Light"/>
                <a:cs typeface="Roboto Light"/>
                <a:sym typeface="Roboto Light"/>
              </a:rPr>
              <a:t>Relación: </a:t>
            </a:r>
            <a:r>
              <a:rPr b="0" i="0" lang="es-CO" sz="1600" u="none" cap="none" strike="noStrike">
                <a:solidFill>
                  <a:srgbClr val="333333"/>
                </a:solidFill>
                <a:latin typeface="Roboto"/>
                <a:ea typeface="Roboto"/>
                <a:cs typeface="Roboto"/>
                <a:sym typeface="Roboto"/>
              </a:rPr>
              <a:t>claves primarias </a:t>
            </a:r>
            <a:r>
              <a:rPr b="0" i="0" lang="es-CO" sz="1600" u="none" cap="none" strike="noStrike">
                <a:solidFill>
                  <a:srgbClr val="333333"/>
                </a:solidFill>
                <a:latin typeface="Roboto Light"/>
                <a:ea typeface="Roboto Light"/>
                <a:cs typeface="Roboto Light"/>
                <a:sym typeface="Roboto Light"/>
              </a:rPr>
              <a:t>(clave principal de un registro dentro de una tabla), deben cumplir con la </a:t>
            </a:r>
            <a:r>
              <a:rPr b="0" i="0" lang="es-CO" sz="1600" u="none" cap="none" strike="noStrike">
                <a:solidFill>
                  <a:srgbClr val="333333"/>
                </a:solidFill>
                <a:latin typeface="Roboto"/>
                <a:ea typeface="Roboto"/>
                <a:cs typeface="Roboto"/>
                <a:sym typeface="Roboto"/>
              </a:rPr>
              <a:t>integridad de datos</a:t>
            </a:r>
            <a:r>
              <a:rPr b="0" i="0" lang="es-CO" sz="1600" u="none" cap="none" strike="noStrike">
                <a:solidFill>
                  <a:srgbClr val="333333"/>
                </a:solidFill>
                <a:latin typeface="Roboto Light"/>
                <a:ea typeface="Roboto Light"/>
                <a:cs typeface="Roboto Light"/>
                <a:sym typeface="Roboto Light"/>
              </a:rPr>
              <a:t>.</a:t>
            </a:r>
            <a:endParaRPr/>
          </a:p>
        </p:txBody>
      </p:sp>
      <p:sp>
        <p:nvSpPr>
          <p:cNvPr id="430" name="Google Shape;430;p23"/>
          <p:cNvSpPr/>
          <p:nvPr/>
        </p:nvSpPr>
        <p:spPr>
          <a:xfrm>
            <a:off x="368790" y="4221041"/>
            <a:ext cx="4697480" cy="78996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0" i="0" lang="es-CO" sz="1600" u="none" cap="none" strike="noStrike">
                <a:solidFill>
                  <a:srgbClr val="333333"/>
                </a:solidFill>
                <a:latin typeface="Roboto Light"/>
                <a:ea typeface="Roboto Light"/>
                <a:cs typeface="Roboto Light"/>
                <a:sym typeface="Roboto Light"/>
              </a:rPr>
              <a:t>Las </a:t>
            </a:r>
            <a:r>
              <a:rPr b="0" i="0" lang="es-CO" sz="1600" u="none" cap="none" strike="noStrike">
                <a:solidFill>
                  <a:srgbClr val="333333"/>
                </a:solidFill>
                <a:latin typeface="Roboto"/>
                <a:ea typeface="Roboto"/>
                <a:cs typeface="Roboto"/>
                <a:sym typeface="Roboto"/>
              </a:rPr>
              <a:t>claves primarias </a:t>
            </a:r>
            <a:r>
              <a:rPr b="0" i="0" lang="es-CO" sz="1600" u="none" cap="none" strike="noStrike">
                <a:solidFill>
                  <a:srgbClr val="333333"/>
                </a:solidFill>
                <a:latin typeface="Roboto Light"/>
                <a:ea typeface="Roboto Light"/>
                <a:cs typeface="Roboto Light"/>
                <a:sym typeface="Roboto Light"/>
              </a:rPr>
              <a:t>son, por definición, únicas dentro de una tabla.</a:t>
            </a:r>
            <a:endParaRPr/>
          </a:p>
        </p:txBody>
      </p:sp>
      <p:sp>
        <p:nvSpPr>
          <p:cNvPr id="431" name="Google Shape;431;p23"/>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Sistemas de bases de datos</a:t>
            </a:r>
            <a:endParaRPr/>
          </a:p>
        </p:txBody>
      </p:sp>
      <p:sp>
        <p:nvSpPr>
          <p:cNvPr id="438" name="Google Shape;438;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EB6B42"/>
              </a:buClr>
              <a:buSzPts val="1800"/>
              <a:buNone/>
            </a:pPr>
            <a:r>
              <a:rPr lang="es-CO" sz="1800">
                <a:solidFill>
                  <a:srgbClr val="EB6B42"/>
                </a:solidFill>
                <a:latin typeface="Roboto Medium"/>
                <a:ea typeface="Roboto Medium"/>
                <a:cs typeface="Roboto Medium"/>
                <a:sym typeface="Roboto Medium"/>
              </a:rPr>
              <a:t>Estructura de captura: </a:t>
            </a:r>
            <a:r>
              <a:rPr lang="es-CO" sz="1800">
                <a:solidFill>
                  <a:srgbClr val="333333"/>
                </a:solidFill>
                <a:latin typeface="Roboto Medium"/>
                <a:ea typeface="Roboto Medium"/>
                <a:cs typeface="Roboto Medium"/>
                <a:sym typeface="Roboto Medium"/>
              </a:rPr>
              <a:t>Comparación</a:t>
            </a:r>
            <a:r>
              <a:rPr lang="es-CO" sz="1800">
                <a:latin typeface="Roboto Light"/>
                <a:ea typeface="Roboto Light"/>
                <a:cs typeface="Roboto Light"/>
                <a:sym typeface="Roboto Light"/>
              </a:rPr>
              <a:t>.</a:t>
            </a:r>
            <a:endParaRPr sz="1800">
              <a:solidFill>
                <a:srgbClr val="333333"/>
              </a:solidFill>
              <a:latin typeface="Roboto Light"/>
              <a:ea typeface="Roboto Light"/>
              <a:cs typeface="Roboto Light"/>
              <a:sym typeface="Roboto Light"/>
            </a:endParaRPr>
          </a:p>
          <a:p>
            <a:pPr indent="0" lvl="0" marL="0" rtl="0" algn="l">
              <a:lnSpc>
                <a:spcPct val="150000"/>
              </a:lnSpc>
              <a:spcBef>
                <a:spcPts val="1000"/>
              </a:spcBef>
              <a:spcAft>
                <a:spcPts val="0"/>
              </a:spcAft>
              <a:buClr>
                <a:schemeClr val="dk1"/>
              </a:buClr>
              <a:buSzPts val="1800"/>
              <a:buNone/>
            </a:pPr>
            <a:r>
              <a:t/>
            </a:r>
            <a:endParaRPr sz="1800">
              <a:solidFill>
                <a:srgbClr val="333333"/>
              </a:solidFill>
              <a:latin typeface="Roboto Light"/>
              <a:ea typeface="Roboto Light"/>
              <a:cs typeface="Roboto Light"/>
              <a:sym typeface="Roboto Light"/>
            </a:endParaRPr>
          </a:p>
          <a:p>
            <a:pPr indent="0" lvl="0" marL="0" rtl="0" algn="l">
              <a:lnSpc>
                <a:spcPct val="15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439" name="Google Shape;439;p2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graphicFrame>
        <p:nvGraphicFramePr>
          <p:cNvPr id="440" name="Google Shape;440;p24"/>
          <p:cNvGraphicFramePr/>
          <p:nvPr/>
        </p:nvGraphicFramePr>
        <p:xfrm>
          <a:off x="1200322" y="2536469"/>
          <a:ext cx="3000000" cy="3000000"/>
        </p:xfrm>
        <a:graphic>
          <a:graphicData uri="http://schemas.openxmlformats.org/drawingml/2006/table">
            <a:tbl>
              <a:tblPr bandRow="1" firstRow="1">
                <a:noFill/>
                <a:tableStyleId>{9A21EA88-96EC-495F-B3B7-CA6654B55CB5}</a:tableStyleId>
              </a:tblPr>
              <a:tblGrid>
                <a:gridCol w="2045725"/>
                <a:gridCol w="3435175"/>
                <a:gridCol w="4310450"/>
              </a:tblGrid>
              <a:tr h="370850">
                <a:tc>
                  <a:txBody>
                    <a:bodyPr/>
                    <a:lstStyle/>
                    <a:p>
                      <a:pPr indent="0" lvl="0" marL="0" marR="0" rtl="0" algn="l">
                        <a:spcBef>
                          <a:spcPts val="0"/>
                        </a:spcBef>
                        <a:spcAft>
                          <a:spcPts val="0"/>
                        </a:spcAft>
                        <a:buNone/>
                      </a:pPr>
                      <a:r>
                        <a:t/>
                      </a:r>
                      <a:endParaRPr b="0" i="0" sz="1800">
                        <a:latin typeface="Roboto Light"/>
                        <a:ea typeface="Roboto Light"/>
                        <a:cs typeface="Roboto Light"/>
                        <a:sym typeface="Roboto Light"/>
                      </a:endParaRPr>
                    </a:p>
                  </a:txBody>
                  <a:tcPr marT="45725" marB="45725" marR="91450" marL="91450"/>
                </a:tc>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Archivos planos</a:t>
                      </a:r>
                      <a:endParaRPr/>
                    </a:p>
                  </a:txBody>
                  <a:tcPr marT="45725" marB="45725" marR="91450" marL="91450"/>
                </a:tc>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Bases de datos relacionales</a:t>
                      </a:r>
                      <a:endParaRPr/>
                    </a:p>
                  </a:txBody>
                  <a:tcPr marT="45725" marB="45725" marR="91450" marL="91450"/>
                </a:tc>
              </a:tr>
              <a:tr h="370850">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Tablas</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Única</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Múltiples, relacionadas</a:t>
                      </a:r>
                      <a:endParaRPr/>
                    </a:p>
                  </a:txBody>
                  <a:tcPr marT="45725" marB="45725" marR="91450" marL="91450"/>
                </a:tc>
              </a:tr>
              <a:tr h="370850">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Duplicados</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Permite duplicados</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No permite duplicados</a:t>
                      </a:r>
                      <a:endParaRPr/>
                    </a:p>
                  </a:txBody>
                  <a:tcPr marT="45725" marB="45725" marR="91450" marL="91450"/>
                </a:tc>
              </a:tr>
              <a:tr h="370850">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Modificaciones</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Agregado (o borrado) de información es simple</a:t>
                      </a:r>
                      <a:endParaRPr/>
                    </a:p>
                    <a:p>
                      <a:pPr indent="0" lvl="0" marL="0" marR="0" rtl="0" algn="l">
                        <a:spcBef>
                          <a:spcPts val="0"/>
                        </a:spcBef>
                        <a:spcAft>
                          <a:spcPts val="0"/>
                        </a:spcAft>
                        <a:buNone/>
                      </a:pPr>
                      <a:r>
                        <a:t/>
                      </a:r>
                      <a:endParaRPr b="0" i="0" sz="1800">
                        <a:latin typeface="Roboto Light"/>
                        <a:ea typeface="Roboto Light"/>
                        <a:cs typeface="Roboto Light"/>
                        <a:sym typeface="Roboto Light"/>
                      </a:endParaRPr>
                    </a:p>
                    <a:p>
                      <a:pPr indent="0" lvl="0" marL="0" marR="0" rtl="0" algn="l">
                        <a:spcBef>
                          <a:spcPts val="0"/>
                        </a:spcBef>
                        <a:spcAft>
                          <a:spcPts val="0"/>
                        </a:spcAft>
                        <a:buNone/>
                      </a:pPr>
                      <a:r>
                        <a:rPr b="0" i="0" lang="es-CO" sz="1800">
                          <a:latin typeface="Roboto Light"/>
                          <a:ea typeface="Roboto Light"/>
                          <a:cs typeface="Roboto Light"/>
                          <a:sym typeface="Roboto Light"/>
                        </a:rPr>
                        <a:t>Cambios en un tabla deben ser replicados manualmente en otras</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Agregado de información requiere relaciones correctas y relevantes</a:t>
                      </a:r>
                      <a:endParaRPr/>
                    </a:p>
                    <a:p>
                      <a:pPr indent="0" lvl="0" marL="0" marR="0" rtl="0" algn="l">
                        <a:spcBef>
                          <a:spcPts val="0"/>
                        </a:spcBef>
                        <a:spcAft>
                          <a:spcPts val="0"/>
                        </a:spcAft>
                        <a:buNone/>
                      </a:pPr>
                      <a:r>
                        <a:t/>
                      </a:r>
                      <a:endParaRPr b="0" i="0" sz="1800">
                        <a:latin typeface="Roboto Light"/>
                        <a:ea typeface="Roboto Light"/>
                        <a:cs typeface="Roboto Light"/>
                        <a:sym typeface="Roboto Light"/>
                      </a:endParaRPr>
                    </a:p>
                    <a:p>
                      <a:pPr indent="0" lvl="0" marL="0" marR="0" rtl="0" algn="l">
                        <a:spcBef>
                          <a:spcPts val="0"/>
                        </a:spcBef>
                        <a:spcAft>
                          <a:spcPts val="0"/>
                        </a:spcAft>
                        <a:buNone/>
                      </a:pPr>
                      <a:r>
                        <a:rPr b="0" i="0" lang="es-CO" sz="1800">
                          <a:latin typeface="Roboto Light"/>
                          <a:ea typeface="Roboto Light"/>
                          <a:cs typeface="Roboto Light"/>
                          <a:sym typeface="Roboto Light"/>
                        </a:rPr>
                        <a:t>Cambios se propagan</a:t>
                      </a:r>
                      <a:endParaRPr/>
                    </a:p>
                  </a:txBody>
                  <a:tcPr marT="45725" marB="45725" marR="91450" marL="91450"/>
                </a:tc>
              </a:tr>
            </a:tbl>
          </a:graphicData>
        </a:graphic>
      </p:graphicFrame>
      <p:sp>
        <p:nvSpPr>
          <p:cNvPr id="441" name="Google Shape;441;p24"/>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Sistemas de bases de datos</a:t>
            </a:r>
            <a:endParaRPr/>
          </a:p>
        </p:txBody>
      </p:sp>
      <p:sp>
        <p:nvSpPr>
          <p:cNvPr id="448" name="Google Shape;44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EB6B42"/>
              </a:buClr>
              <a:buSzPts val="1800"/>
              <a:buNone/>
            </a:pPr>
            <a:r>
              <a:rPr lang="es-CO" sz="1800">
                <a:solidFill>
                  <a:srgbClr val="EB6B42"/>
                </a:solidFill>
                <a:latin typeface="Roboto Medium"/>
                <a:ea typeface="Roboto Medium"/>
                <a:cs typeface="Roboto Medium"/>
                <a:sym typeface="Roboto Medium"/>
              </a:rPr>
              <a:t>Estructura de captura: </a:t>
            </a:r>
            <a:r>
              <a:rPr lang="es-CO" sz="1800">
                <a:solidFill>
                  <a:srgbClr val="333333"/>
                </a:solidFill>
                <a:latin typeface="Roboto Medium"/>
                <a:ea typeface="Roboto Medium"/>
                <a:cs typeface="Roboto Medium"/>
                <a:sym typeface="Roboto Medium"/>
              </a:rPr>
              <a:t>Comparación</a:t>
            </a:r>
            <a:r>
              <a:rPr lang="es-CO" sz="1800">
                <a:latin typeface="Roboto Light"/>
                <a:ea typeface="Roboto Light"/>
                <a:cs typeface="Roboto Light"/>
                <a:sym typeface="Roboto Light"/>
              </a:rPr>
              <a:t>.</a:t>
            </a:r>
            <a:endParaRPr sz="1800">
              <a:solidFill>
                <a:srgbClr val="333333"/>
              </a:solidFill>
              <a:latin typeface="Roboto Light"/>
              <a:ea typeface="Roboto Light"/>
              <a:cs typeface="Roboto Light"/>
              <a:sym typeface="Roboto Light"/>
            </a:endParaRPr>
          </a:p>
          <a:p>
            <a:pPr indent="0" lvl="0" marL="0" rtl="0" algn="l">
              <a:lnSpc>
                <a:spcPct val="150000"/>
              </a:lnSpc>
              <a:spcBef>
                <a:spcPts val="1000"/>
              </a:spcBef>
              <a:spcAft>
                <a:spcPts val="0"/>
              </a:spcAft>
              <a:buClr>
                <a:schemeClr val="dk1"/>
              </a:buClr>
              <a:buSzPts val="1800"/>
              <a:buNone/>
            </a:pPr>
            <a:r>
              <a:t/>
            </a:r>
            <a:endParaRPr sz="1800">
              <a:solidFill>
                <a:srgbClr val="333333"/>
              </a:solidFill>
              <a:latin typeface="Roboto Light"/>
              <a:ea typeface="Roboto Light"/>
              <a:cs typeface="Roboto Light"/>
              <a:sym typeface="Roboto Light"/>
            </a:endParaRPr>
          </a:p>
          <a:p>
            <a:pPr indent="0" lvl="0" marL="0" rtl="0" algn="l">
              <a:lnSpc>
                <a:spcPct val="15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449" name="Google Shape;449;p2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graphicFrame>
        <p:nvGraphicFramePr>
          <p:cNvPr id="450" name="Google Shape;450;p25"/>
          <p:cNvGraphicFramePr/>
          <p:nvPr/>
        </p:nvGraphicFramePr>
        <p:xfrm>
          <a:off x="1200322" y="2536469"/>
          <a:ext cx="3000000" cy="3000000"/>
        </p:xfrm>
        <a:graphic>
          <a:graphicData uri="http://schemas.openxmlformats.org/drawingml/2006/table">
            <a:tbl>
              <a:tblPr bandRow="1" firstRow="1">
                <a:noFill/>
                <a:tableStyleId>{9A21EA88-96EC-495F-B3B7-CA6654B55CB5}</a:tableStyleId>
              </a:tblPr>
              <a:tblGrid>
                <a:gridCol w="2045725"/>
                <a:gridCol w="3435175"/>
                <a:gridCol w="4310450"/>
              </a:tblGrid>
              <a:tr h="370850">
                <a:tc>
                  <a:txBody>
                    <a:bodyPr/>
                    <a:lstStyle/>
                    <a:p>
                      <a:pPr indent="0" lvl="0" marL="0" marR="0" rtl="0" algn="l">
                        <a:spcBef>
                          <a:spcPts val="0"/>
                        </a:spcBef>
                        <a:spcAft>
                          <a:spcPts val="0"/>
                        </a:spcAft>
                        <a:buNone/>
                      </a:pPr>
                      <a:r>
                        <a:t/>
                      </a:r>
                      <a:endParaRPr b="0" i="0" sz="1800">
                        <a:latin typeface="Roboto Light"/>
                        <a:ea typeface="Roboto Light"/>
                        <a:cs typeface="Roboto Light"/>
                        <a:sym typeface="Roboto Light"/>
                      </a:endParaRPr>
                    </a:p>
                  </a:txBody>
                  <a:tcPr marT="45725" marB="45725" marR="91450" marL="91450"/>
                </a:tc>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Archivos planos</a:t>
                      </a:r>
                      <a:endParaRPr/>
                    </a:p>
                  </a:txBody>
                  <a:tcPr marT="45725" marB="45725" marR="91450" marL="91450"/>
                </a:tc>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Bases de datos relacionales</a:t>
                      </a:r>
                      <a:endParaRPr/>
                    </a:p>
                  </a:txBody>
                  <a:tcPr marT="45725" marB="45725" marR="91450" marL="91450"/>
                </a:tc>
              </a:tr>
              <a:tr h="370850">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Uso</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Filtros simples</a:t>
                      </a:r>
                      <a:endParaRPr/>
                    </a:p>
                    <a:p>
                      <a:pPr indent="0" lvl="0" marL="0" marR="0" rtl="0" algn="l">
                        <a:spcBef>
                          <a:spcPts val="0"/>
                        </a:spcBef>
                        <a:spcAft>
                          <a:spcPts val="0"/>
                        </a:spcAft>
                        <a:buNone/>
                      </a:pPr>
                      <a:r>
                        <a:t/>
                      </a:r>
                      <a:endParaRPr b="0" i="0" sz="1800">
                        <a:latin typeface="Roboto Light"/>
                        <a:ea typeface="Roboto Light"/>
                        <a:cs typeface="Roboto Light"/>
                        <a:sym typeface="Roboto Light"/>
                      </a:endParaRPr>
                    </a:p>
                    <a:p>
                      <a:pPr indent="0" lvl="0" marL="0" marR="0" rtl="0" algn="l">
                        <a:spcBef>
                          <a:spcPts val="0"/>
                        </a:spcBef>
                        <a:spcAft>
                          <a:spcPts val="0"/>
                        </a:spcAft>
                        <a:buNone/>
                      </a:pPr>
                      <a:r>
                        <a:t/>
                      </a:r>
                      <a:endParaRPr b="0" i="0" sz="1800">
                        <a:latin typeface="Roboto Light"/>
                        <a:ea typeface="Roboto Light"/>
                        <a:cs typeface="Roboto Light"/>
                        <a:sym typeface="Roboto Light"/>
                      </a:endParaRPr>
                    </a:p>
                    <a:p>
                      <a:pPr indent="0" lvl="0" marL="0" marR="0" rtl="0" algn="l">
                        <a:spcBef>
                          <a:spcPts val="0"/>
                        </a:spcBef>
                        <a:spcAft>
                          <a:spcPts val="0"/>
                        </a:spcAft>
                        <a:buNone/>
                      </a:pPr>
                      <a:r>
                        <a:rPr b="0" i="0" lang="es-CO" sz="1800">
                          <a:latin typeface="Roboto Light"/>
                          <a:ea typeface="Roboto Light"/>
                          <a:cs typeface="Roboto Light"/>
                          <a:sym typeface="Roboto Light"/>
                        </a:rPr>
                        <a:t>Sencillo</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Consultas multi-tabla</a:t>
                      </a:r>
                      <a:endParaRPr/>
                    </a:p>
                    <a:p>
                      <a:pPr indent="0" lvl="0" marL="0" marR="0" rtl="0" algn="l">
                        <a:spcBef>
                          <a:spcPts val="0"/>
                        </a:spcBef>
                        <a:spcAft>
                          <a:spcPts val="0"/>
                        </a:spcAft>
                        <a:buNone/>
                      </a:pPr>
                      <a:r>
                        <a:rPr b="0" i="0" lang="es-CO" sz="1800">
                          <a:latin typeface="Roboto Light"/>
                          <a:ea typeface="Roboto Light"/>
                          <a:cs typeface="Roboto Light"/>
                          <a:sym typeface="Roboto Light"/>
                        </a:rPr>
                        <a:t>Brinda reportes a medida</a:t>
                      </a:r>
                      <a:endParaRPr/>
                    </a:p>
                    <a:p>
                      <a:pPr indent="0" lvl="0" marL="0" marR="0" rtl="0" algn="l">
                        <a:spcBef>
                          <a:spcPts val="0"/>
                        </a:spcBef>
                        <a:spcAft>
                          <a:spcPts val="0"/>
                        </a:spcAft>
                        <a:buNone/>
                      </a:pPr>
                      <a:r>
                        <a:t/>
                      </a:r>
                      <a:endParaRPr b="0" i="0" sz="1800">
                        <a:latin typeface="Roboto Light"/>
                        <a:ea typeface="Roboto Light"/>
                        <a:cs typeface="Roboto Light"/>
                        <a:sym typeface="Roboto Light"/>
                      </a:endParaRPr>
                    </a:p>
                    <a:p>
                      <a:pPr indent="0" lvl="0" marL="0" marR="0" rtl="0" algn="l">
                        <a:spcBef>
                          <a:spcPts val="0"/>
                        </a:spcBef>
                        <a:spcAft>
                          <a:spcPts val="0"/>
                        </a:spcAft>
                        <a:buNone/>
                      </a:pPr>
                      <a:r>
                        <a:rPr b="0" i="0" lang="es-CO" sz="1800">
                          <a:latin typeface="Roboto Light"/>
                          <a:ea typeface="Roboto Light"/>
                          <a:cs typeface="Roboto Light"/>
                          <a:sym typeface="Roboto Light"/>
                        </a:rPr>
                        <a:t>Relativamente sencillo</a:t>
                      </a:r>
                      <a:endParaRPr/>
                    </a:p>
                    <a:p>
                      <a:pPr indent="0" lvl="0" marL="0" marR="0" rtl="0" algn="l">
                        <a:spcBef>
                          <a:spcPts val="0"/>
                        </a:spcBef>
                        <a:spcAft>
                          <a:spcPts val="0"/>
                        </a:spcAft>
                        <a:buNone/>
                      </a:pPr>
                      <a:r>
                        <a:rPr b="0" i="0" lang="es-CO" sz="1800">
                          <a:latin typeface="Roboto Light"/>
                          <a:ea typeface="Roboto Light"/>
                          <a:cs typeface="Roboto Light"/>
                          <a:sym typeface="Roboto Light"/>
                        </a:rPr>
                        <a:t>(interfaz de usuario)</a:t>
                      </a:r>
                      <a:endParaRPr/>
                    </a:p>
                  </a:txBody>
                  <a:tcPr marT="45725" marB="45725" marR="91450" marL="91450"/>
                </a:tc>
              </a:tr>
              <a:tr h="370850">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Diseño</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Simple</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Completo, modelo relacional</a:t>
                      </a:r>
                      <a:endParaRPr/>
                    </a:p>
                    <a:p>
                      <a:pPr indent="0" lvl="0" marL="0" marR="0" rtl="0" algn="l">
                        <a:spcBef>
                          <a:spcPts val="0"/>
                        </a:spcBef>
                        <a:spcAft>
                          <a:spcPts val="0"/>
                        </a:spcAft>
                        <a:buNone/>
                      </a:pPr>
                      <a:r>
                        <a:rPr b="0" i="0" lang="es-CO" sz="1400">
                          <a:latin typeface="Roboto Light"/>
                          <a:ea typeface="Roboto Light"/>
                          <a:cs typeface="Roboto Light"/>
                          <a:sym typeface="Roboto Light"/>
                        </a:rPr>
                        <a:t>Describir la organización de los datos:</a:t>
                      </a:r>
                      <a:endParaRPr/>
                    </a:p>
                    <a:p>
                      <a:pPr indent="0" lvl="0" marL="0" marR="0" rtl="0" algn="l">
                        <a:spcBef>
                          <a:spcPts val="0"/>
                        </a:spcBef>
                        <a:spcAft>
                          <a:spcPts val="0"/>
                        </a:spcAft>
                        <a:buNone/>
                      </a:pPr>
                      <a:r>
                        <a:rPr b="0" i="0" lang="es-CO" sz="1400">
                          <a:latin typeface="Roboto Light"/>
                          <a:ea typeface="Roboto Light"/>
                          <a:cs typeface="Roboto Light"/>
                          <a:sym typeface="Roboto Light"/>
                        </a:rPr>
                        <a:t>- Estructura de los datos   - Integridad</a:t>
                      </a:r>
                      <a:endParaRPr/>
                    </a:p>
                    <a:p>
                      <a:pPr indent="0" lvl="0" marL="0" marR="0" rtl="0" algn="l">
                        <a:spcBef>
                          <a:spcPts val="0"/>
                        </a:spcBef>
                        <a:spcAft>
                          <a:spcPts val="0"/>
                        </a:spcAft>
                        <a:buNone/>
                      </a:pPr>
                      <a:r>
                        <a:rPr b="0" i="0" lang="es-CO" sz="1400">
                          <a:latin typeface="Roboto Light"/>
                          <a:ea typeface="Roboto Light"/>
                          <a:cs typeface="Roboto Light"/>
                          <a:sym typeface="Roboto Light"/>
                        </a:rPr>
                        <a:t>- Consultas   - Manipulación   - Almacenamiento</a:t>
                      </a:r>
                      <a:endParaRPr/>
                    </a:p>
                  </a:txBody>
                  <a:tcPr marT="45725" marB="45725" marR="91450" marL="91450"/>
                </a:tc>
              </a:tr>
              <a:tr h="370850">
                <a:tc>
                  <a:txBody>
                    <a:bodyPr/>
                    <a:lstStyle/>
                    <a:p>
                      <a:pPr indent="0" lvl="0" marL="0" marR="0" rtl="0" algn="l">
                        <a:spcBef>
                          <a:spcPts val="0"/>
                        </a:spcBef>
                        <a:spcAft>
                          <a:spcPts val="0"/>
                        </a:spcAft>
                        <a:buNone/>
                      </a:pPr>
                      <a:r>
                        <a:rPr b="0" i="0" lang="es-CO" sz="1800">
                          <a:latin typeface="Roboto Medium"/>
                          <a:ea typeface="Roboto Medium"/>
                          <a:cs typeface="Roboto Medium"/>
                          <a:sym typeface="Roboto Medium"/>
                        </a:rPr>
                        <a:t>Usuarios</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Único </a:t>
                      </a:r>
                      <a:r>
                        <a:rPr b="0" i="0" lang="es-CO" sz="1600">
                          <a:latin typeface="Roboto Light"/>
                          <a:ea typeface="Roboto Light"/>
                          <a:cs typeface="Roboto Light"/>
                          <a:sym typeface="Roboto Light"/>
                        </a:rPr>
                        <a:t>o varios no en paralelo</a:t>
                      </a:r>
                      <a:endParaRPr/>
                    </a:p>
                  </a:txBody>
                  <a:tcPr marT="45725" marB="45725" marR="91450" marL="91450"/>
                </a:tc>
                <a:tc>
                  <a:txBody>
                    <a:bodyPr/>
                    <a:lstStyle/>
                    <a:p>
                      <a:pPr indent="0" lvl="0" marL="0" marR="0" rtl="0" algn="l">
                        <a:spcBef>
                          <a:spcPts val="0"/>
                        </a:spcBef>
                        <a:spcAft>
                          <a:spcPts val="0"/>
                        </a:spcAft>
                        <a:buNone/>
                      </a:pPr>
                      <a:r>
                        <a:rPr b="0" i="0" lang="es-CO" sz="1800">
                          <a:latin typeface="Roboto Light"/>
                          <a:ea typeface="Roboto Light"/>
                          <a:cs typeface="Roboto Light"/>
                          <a:sym typeface="Roboto Light"/>
                        </a:rPr>
                        <a:t>Múltiples en paralelo, </a:t>
                      </a:r>
                      <a:r>
                        <a:rPr b="0" i="0" lang="es-CO" sz="1600">
                          <a:latin typeface="Roboto Light"/>
                          <a:ea typeface="Roboto Light"/>
                          <a:cs typeface="Roboto Light"/>
                          <a:sym typeface="Roboto Light"/>
                        </a:rPr>
                        <a:t>con permisos ajustables</a:t>
                      </a:r>
                      <a:endParaRPr b="0" i="0" sz="1800">
                        <a:latin typeface="Roboto Light"/>
                        <a:ea typeface="Roboto Light"/>
                        <a:cs typeface="Roboto Light"/>
                        <a:sym typeface="Roboto Light"/>
                      </a:endParaRPr>
                    </a:p>
                  </a:txBody>
                  <a:tcPr marT="45725" marB="45725" marR="91450" marL="91450"/>
                </a:tc>
              </a:tr>
            </a:tbl>
          </a:graphicData>
        </a:graphic>
      </p:graphicFrame>
      <p:sp>
        <p:nvSpPr>
          <p:cNvPr id="451" name="Google Shape;451;p25"/>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Sistemas de bases de datos</a:t>
            </a:r>
            <a:endParaRPr/>
          </a:p>
        </p:txBody>
      </p:sp>
      <p:pic>
        <p:nvPicPr>
          <p:cNvPr id="458" name="Google Shape;458;p2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59" name="Google Shape;459;p26"/>
          <p:cNvSpPr txBox="1"/>
          <p:nvPr/>
        </p:nvSpPr>
        <p:spPr>
          <a:xfrm>
            <a:off x="-481089" y="1866619"/>
            <a:ext cx="5339345" cy="6208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EB6B42"/>
              </a:buClr>
              <a:buSzPts val="2000"/>
              <a:buFont typeface="Roboto"/>
              <a:buNone/>
            </a:pPr>
            <a:r>
              <a:rPr lang="es-CO" sz="2000">
                <a:solidFill>
                  <a:srgbClr val="EB6B42"/>
                </a:solidFill>
                <a:latin typeface="Roboto"/>
                <a:ea typeface="Roboto"/>
                <a:cs typeface="Roboto"/>
                <a:sym typeface="Roboto"/>
              </a:rPr>
              <a:t>Estructura de captura</a:t>
            </a:r>
            <a:endParaRPr/>
          </a:p>
        </p:txBody>
      </p:sp>
      <p:sp>
        <p:nvSpPr>
          <p:cNvPr id="460" name="Google Shape;460;p26"/>
          <p:cNvSpPr txBox="1"/>
          <p:nvPr/>
        </p:nvSpPr>
        <p:spPr>
          <a:xfrm>
            <a:off x="1496827" y="2695069"/>
            <a:ext cx="1925995"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Archivos planos</a:t>
            </a:r>
            <a:endParaRPr/>
          </a:p>
        </p:txBody>
      </p:sp>
      <p:sp>
        <p:nvSpPr>
          <p:cNvPr id="461" name="Google Shape;461;p26"/>
          <p:cNvSpPr txBox="1"/>
          <p:nvPr/>
        </p:nvSpPr>
        <p:spPr>
          <a:xfrm>
            <a:off x="1496826" y="3360922"/>
            <a:ext cx="270556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Bases de datos</a:t>
            </a:r>
            <a:endParaRPr/>
          </a:p>
        </p:txBody>
      </p:sp>
      <p:sp>
        <p:nvSpPr>
          <p:cNvPr id="462" name="Google Shape;462;p26"/>
          <p:cNvSpPr txBox="1"/>
          <p:nvPr/>
        </p:nvSpPr>
        <p:spPr>
          <a:xfrm>
            <a:off x="1937221" y="3672504"/>
            <a:ext cx="2705560" cy="83099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212167"/>
              </a:buClr>
              <a:buSzPts val="1920"/>
              <a:buFont typeface="Arial"/>
              <a:buChar char="•"/>
            </a:pPr>
            <a:r>
              <a:rPr lang="es-CO" sz="1800">
                <a:solidFill>
                  <a:srgbClr val="333333"/>
                </a:solidFill>
                <a:latin typeface="Roboto Light"/>
                <a:ea typeface="Roboto Light"/>
                <a:cs typeface="Roboto Light"/>
                <a:sym typeface="Roboto Light"/>
              </a:rPr>
              <a:t>Relacionales</a:t>
            </a:r>
            <a:endParaRPr/>
          </a:p>
          <a:p>
            <a:pPr indent="-285750" lvl="0" marL="285750" marR="0" rtl="0" algn="l">
              <a:spcBef>
                <a:spcPts val="0"/>
              </a:spcBef>
              <a:spcAft>
                <a:spcPts val="0"/>
              </a:spcAft>
              <a:buClr>
                <a:srgbClr val="212167"/>
              </a:buClr>
              <a:buSzPts val="1920"/>
              <a:buFont typeface="Arial"/>
              <a:buChar char="•"/>
            </a:pPr>
            <a:r>
              <a:rPr lang="es-CO" sz="1800">
                <a:solidFill>
                  <a:srgbClr val="BFBFBF"/>
                </a:solidFill>
                <a:latin typeface="Roboto Light"/>
                <a:ea typeface="Roboto Light"/>
                <a:cs typeface="Roboto Light"/>
                <a:sym typeface="Roboto Light"/>
              </a:rPr>
              <a:t>No relacionales</a:t>
            </a:r>
            <a:endParaRPr/>
          </a:p>
        </p:txBody>
      </p:sp>
      <p:cxnSp>
        <p:nvCxnSpPr>
          <p:cNvPr id="463" name="Google Shape;463;p26"/>
          <p:cNvCxnSpPr>
            <a:endCxn id="460" idx="1"/>
          </p:cNvCxnSpPr>
          <p:nvPr/>
        </p:nvCxnSpPr>
        <p:spPr>
          <a:xfrm flipH="1" rot="-5400000">
            <a:off x="940777" y="2431406"/>
            <a:ext cx="677700" cy="434400"/>
          </a:xfrm>
          <a:prstGeom prst="bentConnector2">
            <a:avLst/>
          </a:prstGeom>
          <a:noFill/>
          <a:ln cap="flat" cmpd="sng" w="28575">
            <a:solidFill>
              <a:srgbClr val="224B4F"/>
            </a:solidFill>
            <a:prstDash val="solid"/>
            <a:round/>
            <a:headEnd len="sm" w="sm" type="none"/>
            <a:tailEnd len="med" w="med" type="stealth"/>
          </a:ln>
        </p:spPr>
      </p:cxnSp>
      <p:cxnSp>
        <p:nvCxnSpPr>
          <p:cNvPr id="464" name="Google Shape;464;p26"/>
          <p:cNvCxnSpPr/>
          <p:nvPr/>
        </p:nvCxnSpPr>
        <p:spPr>
          <a:xfrm flipH="1" rot="-5400000">
            <a:off x="862626" y="2907899"/>
            <a:ext cx="834000" cy="434400"/>
          </a:xfrm>
          <a:prstGeom prst="bentConnector2">
            <a:avLst/>
          </a:prstGeom>
          <a:noFill/>
          <a:ln cap="flat" cmpd="sng" w="28575">
            <a:solidFill>
              <a:srgbClr val="224B4F"/>
            </a:solidFill>
            <a:prstDash val="solid"/>
            <a:round/>
            <a:headEnd len="sm" w="sm" type="none"/>
            <a:tailEnd len="med" w="med" type="stealth"/>
          </a:ln>
        </p:spPr>
      </p:cxnSp>
      <p:cxnSp>
        <p:nvCxnSpPr>
          <p:cNvPr id="465" name="Google Shape;465;p26"/>
          <p:cNvCxnSpPr/>
          <p:nvPr/>
        </p:nvCxnSpPr>
        <p:spPr>
          <a:xfrm>
            <a:off x="4202386" y="2577032"/>
            <a:ext cx="0" cy="1703936"/>
          </a:xfrm>
          <a:prstGeom prst="straightConnector1">
            <a:avLst/>
          </a:prstGeom>
          <a:noFill/>
          <a:ln cap="flat" cmpd="sng" w="9525">
            <a:solidFill>
              <a:srgbClr val="EB6B42"/>
            </a:solidFill>
            <a:prstDash val="solid"/>
            <a:miter lim="800000"/>
            <a:headEnd len="sm" w="sm" type="none"/>
            <a:tailEnd len="sm" w="sm" type="none"/>
          </a:ln>
        </p:spPr>
      </p:cxnSp>
      <p:sp>
        <p:nvSpPr>
          <p:cNvPr id="466" name="Google Shape;466;p26"/>
          <p:cNvSpPr txBox="1"/>
          <p:nvPr/>
        </p:nvSpPr>
        <p:spPr>
          <a:xfrm>
            <a:off x="4360493" y="3233669"/>
            <a:ext cx="1925995"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333"/>
              </a:buClr>
              <a:buSzPts val="1800"/>
              <a:buFont typeface="Roboto Light"/>
              <a:buNone/>
            </a:pPr>
            <a:r>
              <a:rPr lang="es-CO" sz="1800">
                <a:solidFill>
                  <a:srgbClr val="333333"/>
                </a:solidFill>
                <a:latin typeface="Roboto Light"/>
                <a:ea typeface="Roboto Light"/>
                <a:cs typeface="Roboto Light"/>
                <a:sym typeface="Roboto Light"/>
              </a:rPr>
              <a:t>Personalizar</a:t>
            </a:r>
            <a:endParaRPr/>
          </a:p>
        </p:txBody>
      </p:sp>
      <p:cxnSp>
        <p:nvCxnSpPr>
          <p:cNvPr id="467" name="Google Shape;467;p26"/>
          <p:cNvCxnSpPr/>
          <p:nvPr/>
        </p:nvCxnSpPr>
        <p:spPr>
          <a:xfrm>
            <a:off x="7678754" y="1806884"/>
            <a:ext cx="0" cy="4277626"/>
          </a:xfrm>
          <a:prstGeom prst="straightConnector1">
            <a:avLst/>
          </a:prstGeom>
          <a:noFill/>
          <a:ln cap="flat" cmpd="sng" w="9525">
            <a:solidFill>
              <a:srgbClr val="EB6B42"/>
            </a:solidFill>
            <a:prstDash val="solid"/>
            <a:miter lim="800000"/>
            <a:headEnd len="sm" w="sm" type="none"/>
            <a:tailEnd len="sm" w="sm" type="none"/>
          </a:ln>
        </p:spPr>
      </p:cxnSp>
      <p:pic>
        <p:nvPicPr>
          <p:cNvPr descr="Image result for specify 6" id="468" name="Google Shape;468;p26"/>
          <p:cNvPicPr preferRelativeResize="0"/>
          <p:nvPr/>
        </p:nvPicPr>
        <p:blipFill rotWithShape="1">
          <a:blip r:embed="rId4">
            <a:alphaModFix/>
          </a:blip>
          <a:srcRect b="23470" l="1" r="-5323" t="0"/>
          <a:stretch/>
        </p:blipFill>
        <p:spPr>
          <a:xfrm>
            <a:off x="8188244" y="3209618"/>
            <a:ext cx="1515400" cy="528531"/>
          </a:xfrm>
          <a:prstGeom prst="rect">
            <a:avLst/>
          </a:prstGeom>
          <a:noFill/>
          <a:ln>
            <a:noFill/>
          </a:ln>
        </p:spPr>
      </p:pic>
      <p:pic>
        <p:nvPicPr>
          <p:cNvPr descr="Image result for ms access icon" id="469" name="Google Shape;469;p26"/>
          <p:cNvPicPr preferRelativeResize="0"/>
          <p:nvPr/>
        </p:nvPicPr>
        <p:blipFill rotWithShape="1">
          <a:blip r:embed="rId5">
            <a:alphaModFix/>
          </a:blip>
          <a:srcRect b="0" l="0" r="0" t="0"/>
          <a:stretch/>
        </p:blipFill>
        <p:spPr>
          <a:xfrm>
            <a:off x="8195995" y="2472711"/>
            <a:ext cx="507448" cy="497220"/>
          </a:xfrm>
          <a:prstGeom prst="rect">
            <a:avLst/>
          </a:prstGeom>
          <a:noFill/>
          <a:ln>
            <a:noFill/>
          </a:ln>
        </p:spPr>
      </p:pic>
      <p:pic>
        <p:nvPicPr>
          <p:cNvPr descr="Image result for ms excel logo" id="470" name="Google Shape;470;p26"/>
          <p:cNvPicPr preferRelativeResize="0"/>
          <p:nvPr/>
        </p:nvPicPr>
        <p:blipFill rotWithShape="1">
          <a:blip r:embed="rId6">
            <a:alphaModFix/>
          </a:blip>
          <a:srcRect b="0" l="0" r="0" t="0"/>
          <a:stretch/>
        </p:blipFill>
        <p:spPr>
          <a:xfrm>
            <a:off x="8117819" y="1877396"/>
            <a:ext cx="632876" cy="433320"/>
          </a:xfrm>
          <a:prstGeom prst="rect">
            <a:avLst/>
          </a:prstGeom>
          <a:noFill/>
          <a:ln>
            <a:noFill/>
          </a:ln>
        </p:spPr>
      </p:pic>
      <p:sp>
        <p:nvSpPr>
          <p:cNvPr id="471" name="Google Shape;471;p26"/>
          <p:cNvSpPr txBox="1"/>
          <p:nvPr/>
        </p:nvSpPr>
        <p:spPr>
          <a:xfrm>
            <a:off x="8721058" y="1865459"/>
            <a:ext cx="938077"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8000"/>
              </a:buClr>
              <a:buSzPts val="2400"/>
              <a:buFont typeface="Arial"/>
              <a:buNone/>
            </a:pPr>
            <a:r>
              <a:rPr lang="es-CO" sz="2400">
                <a:solidFill>
                  <a:srgbClr val="008000"/>
                </a:solidFill>
                <a:latin typeface="Arial"/>
                <a:ea typeface="Arial"/>
                <a:cs typeface="Arial"/>
                <a:sym typeface="Arial"/>
              </a:rPr>
              <a:t>Excel</a:t>
            </a:r>
            <a:endParaRPr sz="1800">
              <a:solidFill>
                <a:schemeClr val="dk1"/>
              </a:solidFill>
              <a:latin typeface="Calibri"/>
              <a:ea typeface="Calibri"/>
              <a:cs typeface="Calibri"/>
              <a:sym typeface="Calibri"/>
            </a:endParaRPr>
          </a:p>
        </p:txBody>
      </p:sp>
      <p:sp>
        <p:nvSpPr>
          <p:cNvPr id="472" name="Google Shape;472;p26"/>
          <p:cNvSpPr txBox="1"/>
          <p:nvPr/>
        </p:nvSpPr>
        <p:spPr>
          <a:xfrm>
            <a:off x="8693325" y="2502926"/>
            <a:ext cx="1176925"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00000"/>
              </a:buClr>
              <a:buSzPts val="2400"/>
              <a:buFont typeface="Arial"/>
              <a:buNone/>
            </a:pPr>
            <a:r>
              <a:rPr lang="es-CO" sz="2400">
                <a:solidFill>
                  <a:srgbClr val="C00000"/>
                </a:solidFill>
                <a:latin typeface="Arial"/>
                <a:ea typeface="Arial"/>
                <a:cs typeface="Arial"/>
                <a:sym typeface="Arial"/>
              </a:rPr>
              <a:t>Access</a:t>
            </a:r>
            <a:endParaRPr sz="1800">
              <a:solidFill>
                <a:schemeClr val="dk1"/>
              </a:solidFill>
              <a:latin typeface="Calibri"/>
              <a:ea typeface="Calibri"/>
              <a:cs typeface="Calibri"/>
              <a:sym typeface="Calibri"/>
            </a:endParaRPr>
          </a:p>
        </p:txBody>
      </p:sp>
      <p:pic>
        <p:nvPicPr>
          <p:cNvPr descr="Logo Elysia" id="473" name="Google Shape;473;p26"/>
          <p:cNvPicPr preferRelativeResize="0"/>
          <p:nvPr/>
        </p:nvPicPr>
        <p:blipFill rotWithShape="1">
          <a:blip r:embed="rId7">
            <a:alphaModFix/>
          </a:blip>
          <a:srcRect b="0" l="0" r="0" t="0"/>
          <a:stretch/>
        </p:blipFill>
        <p:spPr>
          <a:xfrm>
            <a:off x="8337980" y="4756190"/>
            <a:ext cx="1448913" cy="530791"/>
          </a:xfrm>
          <a:prstGeom prst="rect">
            <a:avLst/>
          </a:prstGeom>
          <a:noFill/>
          <a:ln>
            <a:noFill/>
          </a:ln>
        </p:spPr>
      </p:pic>
      <p:pic>
        <p:nvPicPr>
          <p:cNvPr descr="https://arctosdb.files.wordpress.com/2014/12/cropped-wp-colorbanner_solution.png" id="474" name="Google Shape;474;p26"/>
          <p:cNvPicPr preferRelativeResize="0"/>
          <p:nvPr/>
        </p:nvPicPr>
        <p:blipFill rotWithShape="1">
          <a:blip r:embed="rId8">
            <a:alphaModFix/>
          </a:blip>
          <a:srcRect b="15666" l="3170" r="42849" t="0"/>
          <a:stretch/>
        </p:blipFill>
        <p:spPr>
          <a:xfrm>
            <a:off x="8163116" y="3897067"/>
            <a:ext cx="1623776" cy="534335"/>
          </a:xfrm>
          <a:prstGeom prst="rect">
            <a:avLst/>
          </a:prstGeom>
          <a:noFill/>
          <a:ln>
            <a:noFill/>
          </a:ln>
        </p:spPr>
      </p:pic>
      <p:pic>
        <p:nvPicPr>
          <p:cNvPr descr="GitHub - SpeciesFileGroup/taxonworks: Workbench for biodiversity  informatics." id="475" name="Google Shape;475;p26"/>
          <p:cNvPicPr preferRelativeResize="0"/>
          <p:nvPr/>
        </p:nvPicPr>
        <p:blipFill rotWithShape="1">
          <a:blip r:embed="rId9">
            <a:alphaModFix/>
          </a:blip>
          <a:srcRect b="0" l="0" r="0" t="0"/>
          <a:stretch/>
        </p:blipFill>
        <p:spPr>
          <a:xfrm>
            <a:off x="8086225" y="5118843"/>
            <a:ext cx="2207741" cy="1104158"/>
          </a:xfrm>
          <a:prstGeom prst="rect">
            <a:avLst/>
          </a:prstGeom>
          <a:noFill/>
          <a:ln>
            <a:noFill/>
          </a:ln>
        </p:spPr>
      </p:pic>
      <p:sp>
        <p:nvSpPr>
          <p:cNvPr id="476" name="Google Shape;476;p26"/>
          <p:cNvSpPr/>
          <p:nvPr/>
        </p:nvSpPr>
        <p:spPr>
          <a:xfrm>
            <a:off x="1594781" y="4602334"/>
            <a:ext cx="6096000" cy="11592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600"/>
              <a:buFont typeface="Arial"/>
              <a:buChar char="•"/>
            </a:pPr>
            <a:r>
              <a:rPr lang="es-CO" sz="1600">
                <a:solidFill>
                  <a:schemeClr val="dk1"/>
                </a:solidFill>
                <a:latin typeface="Roboto Light"/>
                <a:ea typeface="Roboto Light"/>
                <a:cs typeface="Roboto Light"/>
                <a:sym typeface="Roboto Light"/>
              </a:rPr>
              <a:t>Ser útil al uso interno.</a:t>
            </a:r>
            <a:endParaRPr/>
          </a:p>
          <a:p>
            <a:pPr indent="-285750" lvl="0" marL="285750" marR="0" rtl="0" algn="l">
              <a:lnSpc>
                <a:spcPct val="150000"/>
              </a:lnSpc>
              <a:spcBef>
                <a:spcPts val="0"/>
              </a:spcBef>
              <a:spcAft>
                <a:spcPts val="0"/>
              </a:spcAft>
              <a:buClr>
                <a:schemeClr val="dk1"/>
              </a:buClr>
              <a:buSzPts val="1600"/>
              <a:buFont typeface="Arial"/>
              <a:buChar char="•"/>
            </a:pPr>
            <a:r>
              <a:rPr lang="es-CO" sz="1600">
                <a:solidFill>
                  <a:schemeClr val="dk1"/>
                </a:solidFill>
                <a:latin typeface="Roboto Light"/>
                <a:ea typeface="Roboto Light"/>
                <a:cs typeface="Roboto Light"/>
                <a:sym typeface="Roboto Light"/>
              </a:rPr>
              <a:t>Ser útil al uso externo (publicación).</a:t>
            </a:r>
            <a:endParaRPr/>
          </a:p>
          <a:p>
            <a:pPr indent="-285750" lvl="0" marL="285750" marR="0" rtl="0" algn="l">
              <a:lnSpc>
                <a:spcPct val="150000"/>
              </a:lnSpc>
              <a:spcBef>
                <a:spcPts val="0"/>
              </a:spcBef>
              <a:spcAft>
                <a:spcPts val="0"/>
              </a:spcAft>
              <a:buClr>
                <a:schemeClr val="dk1"/>
              </a:buClr>
              <a:buSzPts val="1600"/>
              <a:buFont typeface="Arial"/>
              <a:buChar char="•"/>
            </a:pPr>
            <a:r>
              <a:rPr lang="es-CO" sz="1600">
                <a:solidFill>
                  <a:schemeClr val="dk1"/>
                </a:solidFill>
                <a:latin typeface="Roboto Light"/>
                <a:ea typeface="Roboto Light"/>
                <a:cs typeface="Roboto Light"/>
                <a:sym typeface="Roboto Light"/>
              </a:rPr>
              <a:t>Incorporar nociones de estándares</a:t>
            </a:r>
            <a:endParaRPr/>
          </a:p>
        </p:txBody>
      </p:sp>
      <p:sp>
        <p:nvSpPr>
          <p:cNvPr id="477" name="Google Shape;477;p26"/>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Sistemas de bases de datos</a:t>
            </a:r>
            <a:endParaRPr/>
          </a:p>
        </p:txBody>
      </p:sp>
      <p:pic>
        <p:nvPicPr>
          <p:cNvPr id="484" name="Google Shape;484;p2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485" name="Google Shape;485;p27"/>
          <p:cNvSpPr txBox="1"/>
          <p:nvPr/>
        </p:nvSpPr>
        <p:spPr>
          <a:xfrm>
            <a:off x="838199" y="1866619"/>
            <a:ext cx="6019797" cy="62085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B6B42"/>
              </a:buClr>
              <a:buSzPts val="2000"/>
              <a:buFont typeface="Roboto"/>
              <a:buNone/>
            </a:pPr>
            <a:r>
              <a:rPr lang="es-CO" sz="2000">
                <a:solidFill>
                  <a:srgbClr val="EB6B42"/>
                </a:solidFill>
                <a:latin typeface="Roboto"/>
                <a:ea typeface="Roboto"/>
                <a:cs typeface="Roboto"/>
                <a:sym typeface="Roboto"/>
              </a:rPr>
              <a:t>Una vez definida la estructura / sistema /aplicación a usar para el registro de los datos…</a:t>
            </a:r>
            <a:endParaRPr/>
          </a:p>
        </p:txBody>
      </p:sp>
      <p:cxnSp>
        <p:nvCxnSpPr>
          <p:cNvPr id="486" name="Google Shape;486;p27"/>
          <p:cNvCxnSpPr/>
          <p:nvPr/>
        </p:nvCxnSpPr>
        <p:spPr>
          <a:xfrm>
            <a:off x="7678754" y="1806884"/>
            <a:ext cx="0" cy="4277626"/>
          </a:xfrm>
          <a:prstGeom prst="straightConnector1">
            <a:avLst/>
          </a:prstGeom>
          <a:noFill/>
          <a:ln cap="flat" cmpd="sng" w="9525">
            <a:solidFill>
              <a:srgbClr val="EB6B42"/>
            </a:solidFill>
            <a:prstDash val="solid"/>
            <a:miter lim="800000"/>
            <a:headEnd len="sm" w="sm" type="none"/>
            <a:tailEnd len="sm" w="sm" type="none"/>
          </a:ln>
        </p:spPr>
      </p:cxnSp>
      <p:pic>
        <p:nvPicPr>
          <p:cNvPr descr="Image result for specify 6" id="487" name="Google Shape;487;p27"/>
          <p:cNvPicPr preferRelativeResize="0"/>
          <p:nvPr/>
        </p:nvPicPr>
        <p:blipFill rotWithShape="1">
          <a:blip r:embed="rId4">
            <a:alphaModFix/>
          </a:blip>
          <a:srcRect b="23470" l="1" r="-5323" t="0"/>
          <a:stretch/>
        </p:blipFill>
        <p:spPr>
          <a:xfrm>
            <a:off x="8188244" y="3209618"/>
            <a:ext cx="1515400" cy="528531"/>
          </a:xfrm>
          <a:prstGeom prst="rect">
            <a:avLst/>
          </a:prstGeom>
          <a:noFill/>
          <a:ln>
            <a:noFill/>
          </a:ln>
        </p:spPr>
      </p:pic>
      <p:pic>
        <p:nvPicPr>
          <p:cNvPr descr="Image result for ms access icon" id="488" name="Google Shape;488;p27"/>
          <p:cNvPicPr preferRelativeResize="0"/>
          <p:nvPr/>
        </p:nvPicPr>
        <p:blipFill rotWithShape="1">
          <a:blip r:embed="rId5">
            <a:alphaModFix/>
          </a:blip>
          <a:srcRect b="0" l="0" r="0" t="0"/>
          <a:stretch/>
        </p:blipFill>
        <p:spPr>
          <a:xfrm>
            <a:off x="8195995" y="2472711"/>
            <a:ext cx="507448" cy="497220"/>
          </a:xfrm>
          <a:prstGeom prst="rect">
            <a:avLst/>
          </a:prstGeom>
          <a:noFill/>
          <a:ln>
            <a:noFill/>
          </a:ln>
        </p:spPr>
      </p:pic>
      <p:pic>
        <p:nvPicPr>
          <p:cNvPr descr="Image result for ms excel logo" id="489" name="Google Shape;489;p27"/>
          <p:cNvPicPr preferRelativeResize="0"/>
          <p:nvPr/>
        </p:nvPicPr>
        <p:blipFill rotWithShape="1">
          <a:blip r:embed="rId6">
            <a:alphaModFix/>
          </a:blip>
          <a:srcRect b="0" l="0" r="0" t="0"/>
          <a:stretch/>
        </p:blipFill>
        <p:spPr>
          <a:xfrm>
            <a:off x="8117819" y="1877396"/>
            <a:ext cx="632876" cy="433320"/>
          </a:xfrm>
          <a:prstGeom prst="rect">
            <a:avLst/>
          </a:prstGeom>
          <a:noFill/>
          <a:ln>
            <a:noFill/>
          </a:ln>
        </p:spPr>
      </p:pic>
      <p:sp>
        <p:nvSpPr>
          <p:cNvPr id="490" name="Google Shape;490;p27"/>
          <p:cNvSpPr txBox="1"/>
          <p:nvPr/>
        </p:nvSpPr>
        <p:spPr>
          <a:xfrm>
            <a:off x="8721058" y="1865459"/>
            <a:ext cx="938077"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8000"/>
              </a:buClr>
              <a:buSzPts val="2400"/>
              <a:buFont typeface="Arial"/>
              <a:buNone/>
            </a:pPr>
            <a:r>
              <a:rPr lang="es-CO" sz="2400">
                <a:solidFill>
                  <a:srgbClr val="008000"/>
                </a:solidFill>
                <a:latin typeface="Arial"/>
                <a:ea typeface="Arial"/>
                <a:cs typeface="Arial"/>
                <a:sym typeface="Arial"/>
              </a:rPr>
              <a:t>Excel</a:t>
            </a:r>
            <a:endParaRPr sz="1800">
              <a:solidFill>
                <a:schemeClr val="dk1"/>
              </a:solidFill>
              <a:latin typeface="Calibri"/>
              <a:ea typeface="Calibri"/>
              <a:cs typeface="Calibri"/>
              <a:sym typeface="Calibri"/>
            </a:endParaRPr>
          </a:p>
        </p:txBody>
      </p:sp>
      <p:sp>
        <p:nvSpPr>
          <p:cNvPr id="491" name="Google Shape;491;p27"/>
          <p:cNvSpPr txBox="1"/>
          <p:nvPr/>
        </p:nvSpPr>
        <p:spPr>
          <a:xfrm>
            <a:off x="8693325" y="2502926"/>
            <a:ext cx="1176925"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00000"/>
              </a:buClr>
              <a:buSzPts val="2400"/>
              <a:buFont typeface="Arial"/>
              <a:buNone/>
            </a:pPr>
            <a:r>
              <a:rPr lang="es-CO" sz="2400">
                <a:solidFill>
                  <a:srgbClr val="C00000"/>
                </a:solidFill>
                <a:latin typeface="Arial"/>
                <a:ea typeface="Arial"/>
                <a:cs typeface="Arial"/>
                <a:sym typeface="Arial"/>
              </a:rPr>
              <a:t>Access</a:t>
            </a:r>
            <a:endParaRPr sz="1800">
              <a:solidFill>
                <a:schemeClr val="dk1"/>
              </a:solidFill>
              <a:latin typeface="Calibri"/>
              <a:ea typeface="Calibri"/>
              <a:cs typeface="Calibri"/>
              <a:sym typeface="Calibri"/>
            </a:endParaRPr>
          </a:p>
        </p:txBody>
      </p:sp>
      <p:pic>
        <p:nvPicPr>
          <p:cNvPr descr="Logo Elysia" id="492" name="Google Shape;492;p27"/>
          <p:cNvPicPr preferRelativeResize="0"/>
          <p:nvPr/>
        </p:nvPicPr>
        <p:blipFill rotWithShape="1">
          <a:blip r:embed="rId7">
            <a:alphaModFix/>
          </a:blip>
          <a:srcRect b="0" l="0" r="0" t="0"/>
          <a:stretch/>
        </p:blipFill>
        <p:spPr>
          <a:xfrm>
            <a:off x="8337980" y="4756190"/>
            <a:ext cx="1448913" cy="530791"/>
          </a:xfrm>
          <a:prstGeom prst="rect">
            <a:avLst/>
          </a:prstGeom>
          <a:noFill/>
          <a:ln>
            <a:noFill/>
          </a:ln>
        </p:spPr>
      </p:pic>
      <p:pic>
        <p:nvPicPr>
          <p:cNvPr descr="https://arctosdb.files.wordpress.com/2014/12/cropped-wp-colorbanner_solution.png" id="493" name="Google Shape;493;p27"/>
          <p:cNvPicPr preferRelativeResize="0"/>
          <p:nvPr/>
        </p:nvPicPr>
        <p:blipFill rotWithShape="1">
          <a:blip r:embed="rId8">
            <a:alphaModFix/>
          </a:blip>
          <a:srcRect b="15666" l="3170" r="42849" t="0"/>
          <a:stretch/>
        </p:blipFill>
        <p:spPr>
          <a:xfrm>
            <a:off x="8163116" y="3897067"/>
            <a:ext cx="1623776" cy="534335"/>
          </a:xfrm>
          <a:prstGeom prst="rect">
            <a:avLst/>
          </a:prstGeom>
          <a:noFill/>
          <a:ln>
            <a:noFill/>
          </a:ln>
        </p:spPr>
      </p:pic>
      <p:pic>
        <p:nvPicPr>
          <p:cNvPr descr="GitHub - SpeciesFileGroup/taxonworks: Workbench for biodiversity  informatics." id="494" name="Google Shape;494;p27"/>
          <p:cNvPicPr preferRelativeResize="0"/>
          <p:nvPr/>
        </p:nvPicPr>
        <p:blipFill rotWithShape="1">
          <a:blip r:embed="rId9">
            <a:alphaModFix/>
          </a:blip>
          <a:srcRect b="0" l="0" r="0" t="0"/>
          <a:stretch/>
        </p:blipFill>
        <p:spPr>
          <a:xfrm>
            <a:off x="8086225" y="5118843"/>
            <a:ext cx="2207741" cy="1104158"/>
          </a:xfrm>
          <a:prstGeom prst="rect">
            <a:avLst/>
          </a:prstGeom>
          <a:noFill/>
          <a:ln>
            <a:noFill/>
          </a:ln>
        </p:spPr>
      </p:pic>
      <p:sp>
        <p:nvSpPr>
          <p:cNvPr id="495" name="Google Shape;495;p27"/>
          <p:cNvSpPr/>
          <p:nvPr/>
        </p:nvSpPr>
        <p:spPr>
          <a:xfrm>
            <a:off x="1065514" y="2964591"/>
            <a:ext cx="6096000" cy="12926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s-CO" sz="1800">
                <a:solidFill>
                  <a:schemeClr val="dk1"/>
                </a:solidFill>
                <a:latin typeface="Roboto Light"/>
                <a:ea typeface="Roboto Light"/>
                <a:cs typeface="Roboto Light"/>
                <a:sym typeface="Roboto Light"/>
              </a:rPr>
              <a:t>Manejo de estándares en las bases</a:t>
            </a:r>
            <a:endParaRPr/>
          </a:p>
          <a:p>
            <a:pPr indent="-285750" lvl="0" marL="285750" marR="0" rtl="0" algn="l">
              <a:lnSpc>
                <a:spcPct val="150000"/>
              </a:lnSpc>
              <a:spcBef>
                <a:spcPts val="0"/>
              </a:spcBef>
              <a:spcAft>
                <a:spcPts val="0"/>
              </a:spcAft>
              <a:buClr>
                <a:schemeClr val="dk1"/>
              </a:buClr>
              <a:buSzPts val="1800"/>
              <a:buFont typeface="Arial"/>
              <a:buChar char="•"/>
            </a:pPr>
            <a:r>
              <a:rPr lang="es-CO" sz="1800">
                <a:solidFill>
                  <a:schemeClr val="dk1"/>
                </a:solidFill>
                <a:latin typeface="Roboto Light"/>
                <a:ea typeface="Roboto Light"/>
                <a:cs typeface="Roboto Light"/>
                <a:sym typeface="Roboto Light"/>
              </a:rPr>
              <a:t>Vocabularios controlados</a:t>
            </a:r>
            <a:endParaRPr/>
          </a:p>
          <a:p>
            <a:pPr indent="-285750" lvl="0" marL="285750" marR="0" rtl="0" algn="l">
              <a:lnSpc>
                <a:spcPct val="150000"/>
              </a:lnSpc>
              <a:spcBef>
                <a:spcPts val="0"/>
              </a:spcBef>
              <a:spcAft>
                <a:spcPts val="0"/>
              </a:spcAft>
              <a:buClr>
                <a:schemeClr val="dk1"/>
              </a:buClr>
              <a:buSzPts val="1800"/>
              <a:buFont typeface="Arial"/>
              <a:buChar char="•"/>
            </a:pPr>
            <a:r>
              <a:rPr lang="es-CO" sz="1800">
                <a:solidFill>
                  <a:schemeClr val="dk1"/>
                </a:solidFill>
                <a:latin typeface="Roboto Light"/>
                <a:ea typeface="Roboto Light"/>
                <a:cs typeface="Roboto Light"/>
                <a:sym typeface="Roboto Light"/>
              </a:rPr>
              <a:t>Identificadores</a:t>
            </a:r>
            <a:endParaRPr/>
          </a:p>
        </p:txBody>
      </p:sp>
      <p:sp>
        <p:nvSpPr>
          <p:cNvPr id="496" name="Google Shape;496;p27"/>
          <p:cNvSpPr txBox="1"/>
          <p:nvPr/>
        </p:nvSpPr>
        <p:spPr>
          <a:xfrm>
            <a:off x="10113044" y="6049728"/>
            <a:ext cx="1906200" cy="2616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Interfaces de usuario</a:t>
            </a:r>
            <a:endParaRPr/>
          </a:p>
        </p:txBody>
      </p:sp>
      <p:pic>
        <p:nvPicPr>
          <p:cNvPr id="503" name="Google Shape;503;p28"/>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pic>
        <p:nvPicPr>
          <p:cNvPr descr="Specify Software as an ABS Tool | Botanic Gardens Conservation International" id="504" name="Google Shape;504;p28"/>
          <p:cNvPicPr preferRelativeResize="0"/>
          <p:nvPr/>
        </p:nvPicPr>
        <p:blipFill rotWithShape="1">
          <a:blip r:embed="rId4">
            <a:alphaModFix/>
          </a:blip>
          <a:srcRect b="0" l="0" r="0" t="0"/>
          <a:stretch/>
        </p:blipFill>
        <p:spPr>
          <a:xfrm>
            <a:off x="6955036" y="2001794"/>
            <a:ext cx="4622344" cy="3346493"/>
          </a:xfrm>
          <a:prstGeom prst="rect">
            <a:avLst/>
          </a:prstGeom>
          <a:noFill/>
          <a:ln>
            <a:noFill/>
          </a:ln>
        </p:spPr>
      </p:pic>
      <p:pic>
        <p:nvPicPr>
          <p:cNvPr descr="Econometrics Academy - Introduction to R" id="505" name="Google Shape;505;p28"/>
          <p:cNvPicPr preferRelativeResize="0"/>
          <p:nvPr/>
        </p:nvPicPr>
        <p:blipFill rotWithShape="1">
          <a:blip r:embed="rId5">
            <a:alphaModFix/>
          </a:blip>
          <a:srcRect b="0" l="0" r="0" t="0"/>
          <a:stretch/>
        </p:blipFill>
        <p:spPr>
          <a:xfrm>
            <a:off x="709371" y="2160050"/>
            <a:ext cx="5386629" cy="3029979"/>
          </a:xfrm>
          <a:prstGeom prst="rect">
            <a:avLst/>
          </a:prstGeom>
          <a:noFill/>
          <a:ln>
            <a:noFill/>
          </a:ln>
        </p:spPr>
      </p:pic>
      <p:cxnSp>
        <p:nvCxnSpPr>
          <p:cNvPr id="506" name="Google Shape;506;p28"/>
          <p:cNvCxnSpPr/>
          <p:nvPr/>
        </p:nvCxnSpPr>
        <p:spPr>
          <a:xfrm>
            <a:off x="6351373" y="1841157"/>
            <a:ext cx="0" cy="3917092"/>
          </a:xfrm>
          <a:prstGeom prst="straightConnector1">
            <a:avLst/>
          </a:prstGeom>
          <a:noFill/>
          <a:ln cap="flat" cmpd="sng" w="9525">
            <a:solidFill>
              <a:srgbClr val="EB6B42"/>
            </a:solidFill>
            <a:prstDash val="solid"/>
            <a:miter lim="800000"/>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D&amp;A: Documentación de los datos</a:t>
            </a:r>
            <a:endParaRPr/>
          </a:p>
        </p:txBody>
      </p:sp>
      <p:sp>
        <p:nvSpPr>
          <p:cNvPr id="513" name="Google Shape;513;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None/>
            </a:pPr>
            <a:r>
              <a:rPr lang="es-CO" sz="2000">
                <a:latin typeface="Roboto Light"/>
                <a:ea typeface="Roboto Light"/>
                <a:cs typeface="Roboto Light"/>
                <a:sym typeface="Roboto Light"/>
              </a:rPr>
              <a:t>"</a:t>
            </a:r>
            <a:r>
              <a:rPr i="1" lang="es-CO" sz="2000">
                <a:latin typeface="Roboto Light"/>
                <a:ea typeface="Roboto Light"/>
                <a:cs typeface="Roboto Light"/>
                <a:sym typeface="Roboto Light"/>
              </a:rPr>
              <a:t>Los metadatos son datos sobre datos. Es una descripción de las características de los datos que se han recogido para un propósito específico</a:t>
            </a:r>
            <a:r>
              <a:rPr lang="es-CO" sz="2000">
                <a:latin typeface="Roboto Light"/>
                <a:ea typeface="Roboto Light"/>
                <a:cs typeface="Roboto Light"/>
                <a:sym typeface="Roboto Light"/>
              </a:rPr>
              <a:t>” </a:t>
            </a:r>
            <a:r>
              <a:rPr lang="es-CO" sz="1700">
                <a:latin typeface="Roboto Light"/>
                <a:ea typeface="Roboto Light"/>
                <a:cs typeface="Roboto Light"/>
                <a:sym typeface="Roboto Light"/>
              </a:rPr>
              <a:t>(ANZLIC 1996ª en Chapman 2005).</a:t>
            </a:r>
            <a:endParaRPr/>
          </a:p>
          <a:p>
            <a:pPr indent="0" lvl="0" marL="0" rtl="0" algn="l">
              <a:lnSpc>
                <a:spcPct val="90000"/>
              </a:lnSpc>
              <a:spcBef>
                <a:spcPts val="1000"/>
              </a:spcBef>
              <a:spcAft>
                <a:spcPts val="0"/>
              </a:spcAft>
              <a:buClr>
                <a:schemeClr val="dk1"/>
              </a:buClr>
              <a:buSzPts val="2000"/>
              <a:buNone/>
            </a:pPr>
            <a:r>
              <a:t/>
            </a:r>
            <a:endParaRPr sz="2000">
              <a:latin typeface="Roboto Light"/>
              <a:ea typeface="Roboto Light"/>
              <a:cs typeface="Roboto Light"/>
              <a:sym typeface="Roboto Light"/>
            </a:endParaRPr>
          </a:p>
        </p:txBody>
      </p:sp>
      <p:pic>
        <p:nvPicPr>
          <p:cNvPr id="514" name="Google Shape;514;p29"/>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pic>
        <p:nvPicPr>
          <p:cNvPr descr="Qué son los metadatos" id="515" name="Google Shape;515;p29"/>
          <p:cNvPicPr preferRelativeResize="0"/>
          <p:nvPr/>
        </p:nvPicPr>
        <p:blipFill rotWithShape="1">
          <a:blip r:embed="rId4">
            <a:alphaModFix/>
          </a:blip>
          <a:srcRect b="0" l="0" r="0" t="0"/>
          <a:stretch/>
        </p:blipFill>
        <p:spPr>
          <a:xfrm>
            <a:off x="4077729" y="2855825"/>
            <a:ext cx="4323380" cy="3197569"/>
          </a:xfrm>
          <a:prstGeom prst="rect">
            <a:avLst/>
          </a:prstGeom>
          <a:noFill/>
          <a:ln>
            <a:noFill/>
          </a:ln>
        </p:spPr>
      </p:pic>
      <p:sp>
        <p:nvSpPr>
          <p:cNvPr id="516" name="Google Shape;516;p29"/>
          <p:cNvSpPr/>
          <p:nvPr/>
        </p:nvSpPr>
        <p:spPr>
          <a:xfrm>
            <a:off x="3307491" y="6012932"/>
            <a:ext cx="6096000"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900">
                <a:solidFill>
                  <a:schemeClr val="dk1"/>
                </a:solidFill>
                <a:latin typeface="Roboto Thin"/>
                <a:ea typeface="Roboto Thin"/>
                <a:cs typeface="Roboto Thin"/>
                <a:sym typeface="Roboto Thin"/>
              </a:rPr>
              <a:t>https://www.geoidep.gob.pe/conoce-las-ides/metadatos/que-son-los-metadatos</a:t>
            </a:r>
            <a:endParaRPr/>
          </a:p>
        </p:txBody>
      </p:sp>
      <p:sp>
        <p:nvSpPr>
          <p:cNvPr id="517" name="Google Shape;517;p29"/>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 name="Shape 111"/>
        <p:cNvGrpSpPr/>
        <p:nvPr/>
      </p:nvGrpSpPr>
      <p:grpSpPr>
        <a:xfrm>
          <a:off x="0" y="0"/>
          <a:ext cx="0" cy="0"/>
          <a:chOff x="0" y="0"/>
          <a:chExt cx="0" cy="0"/>
        </a:xfrm>
      </p:grpSpPr>
      <p:pic>
        <p:nvPicPr>
          <p:cNvPr id="112" name="Google Shape;112;p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13" name="Google Shape;113;p3"/>
          <p:cNvSpPr/>
          <p:nvPr/>
        </p:nvSpPr>
        <p:spPr>
          <a:xfrm>
            <a:off x="0" y="447"/>
            <a:ext cx="4044326" cy="6413053"/>
          </a:xfrm>
          <a:prstGeom prst="rect">
            <a:avLst/>
          </a:prstGeom>
          <a:solidFill>
            <a:srgbClr val="EB6B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4" name="Google Shape;114;p3"/>
          <p:cNvPicPr preferRelativeResize="0"/>
          <p:nvPr/>
        </p:nvPicPr>
        <p:blipFill rotWithShape="1">
          <a:blip r:embed="rId4">
            <a:alphaModFix/>
          </a:blip>
          <a:srcRect b="0" l="0" r="0" t="0"/>
          <a:stretch/>
        </p:blipFill>
        <p:spPr>
          <a:xfrm>
            <a:off x="5651407" y="887094"/>
            <a:ext cx="4992538" cy="2390957"/>
          </a:xfrm>
          <a:prstGeom prst="rect">
            <a:avLst/>
          </a:prstGeom>
          <a:noFill/>
          <a:ln>
            <a:noFill/>
          </a:ln>
        </p:spPr>
      </p:pic>
      <p:pic>
        <p:nvPicPr>
          <p:cNvPr id="115" name="Google Shape;115;p3"/>
          <p:cNvPicPr preferRelativeResize="0"/>
          <p:nvPr/>
        </p:nvPicPr>
        <p:blipFill rotWithShape="1">
          <a:blip r:embed="rId5">
            <a:alphaModFix/>
          </a:blip>
          <a:srcRect b="0" l="0" r="0" t="0"/>
          <a:stretch/>
        </p:blipFill>
        <p:spPr>
          <a:xfrm>
            <a:off x="7185035" y="593874"/>
            <a:ext cx="1067800" cy="239757"/>
          </a:xfrm>
          <a:prstGeom prst="rect">
            <a:avLst/>
          </a:prstGeom>
          <a:noFill/>
          <a:ln>
            <a:noFill/>
          </a:ln>
        </p:spPr>
      </p:pic>
      <p:sp>
        <p:nvSpPr>
          <p:cNvPr id="116" name="Google Shape;116;p3"/>
          <p:cNvSpPr txBox="1"/>
          <p:nvPr/>
        </p:nvSpPr>
        <p:spPr>
          <a:xfrm>
            <a:off x="4389616" y="3215576"/>
            <a:ext cx="7381673" cy="251350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600"/>
              <a:buFont typeface="Arial"/>
              <a:buChar char="•"/>
            </a:pPr>
            <a:r>
              <a:rPr lang="es-CO" sz="1600">
                <a:solidFill>
                  <a:schemeClr val="dk1"/>
                </a:solidFill>
                <a:latin typeface="Roboto Light"/>
                <a:ea typeface="Roboto Light"/>
                <a:cs typeface="Roboto Light"/>
                <a:sym typeface="Roboto Light"/>
              </a:rPr>
              <a:t>Mantenga su </a:t>
            </a:r>
            <a:r>
              <a:rPr lang="es-CO" sz="1600">
                <a:solidFill>
                  <a:schemeClr val="dk1"/>
                </a:solidFill>
                <a:latin typeface="Roboto Medium"/>
                <a:ea typeface="Roboto Medium"/>
                <a:cs typeface="Roboto Medium"/>
                <a:sym typeface="Roboto Medium"/>
              </a:rPr>
              <a:t>micrófono en silencio</a:t>
            </a:r>
            <a:r>
              <a:rPr lang="es-CO" sz="1600">
                <a:solidFill>
                  <a:schemeClr val="dk1"/>
                </a:solidFill>
                <a:latin typeface="Roboto Light"/>
                <a:ea typeface="Roboto Light"/>
                <a:cs typeface="Roboto Light"/>
                <a:sym typeface="Roboto Light"/>
              </a:rPr>
              <a:t>.</a:t>
            </a:r>
            <a:endParaRPr/>
          </a:p>
          <a:p>
            <a:pPr indent="-184150" lvl="0" marL="285750" marR="0" rtl="0" algn="l">
              <a:spcBef>
                <a:spcPts val="0"/>
              </a:spcBef>
              <a:spcAft>
                <a:spcPts val="0"/>
              </a:spcAft>
              <a:buClr>
                <a:schemeClr val="lt1"/>
              </a:buClr>
              <a:buSzPts val="1600"/>
              <a:buFont typeface="Arial"/>
              <a:buNone/>
            </a:pPr>
            <a:r>
              <a:t/>
            </a:r>
            <a:endParaRPr sz="1600">
              <a:solidFill>
                <a:schemeClr val="dk1"/>
              </a:solidFill>
              <a:latin typeface="Roboto Light"/>
              <a:ea typeface="Roboto Light"/>
              <a:cs typeface="Roboto Light"/>
              <a:sym typeface="Roboto Light"/>
            </a:endParaRPr>
          </a:p>
          <a:p>
            <a:pPr indent="-285750" lvl="0" marL="285750" marR="0" rtl="0" algn="l">
              <a:lnSpc>
                <a:spcPct val="150000"/>
              </a:lnSpc>
              <a:spcBef>
                <a:spcPts val="0"/>
              </a:spcBef>
              <a:spcAft>
                <a:spcPts val="0"/>
              </a:spcAft>
              <a:buClr>
                <a:schemeClr val="lt1"/>
              </a:buClr>
              <a:buSzPts val="1600"/>
              <a:buFont typeface="Arial"/>
              <a:buChar char="•"/>
            </a:pPr>
            <a:r>
              <a:rPr lang="es-CO" sz="1600">
                <a:solidFill>
                  <a:schemeClr val="dk1"/>
                </a:solidFill>
                <a:latin typeface="Roboto Light"/>
                <a:ea typeface="Roboto Light"/>
                <a:cs typeface="Roboto Light"/>
                <a:sym typeface="Roboto Light"/>
              </a:rPr>
              <a:t>Al usar el </a:t>
            </a:r>
            <a:r>
              <a:rPr lang="es-CO" sz="1600">
                <a:solidFill>
                  <a:schemeClr val="dk1"/>
                </a:solidFill>
                <a:latin typeface="Roboto Medium"/>
                <a:ea typeface="Roboto Medium"/>
                <a:cs typeface="Roboto Medium"/>
                <a:sym typeface="Roboto Medium"/>
              </a:rPr>
              <a:t>chat</a:t>
            </a:r>
            <a:r>
              <a:rPr lang="es-CO" sz="1600">
                <a:solidFill>
                  <a:schemeClr val="dk1"/>
                </a:solidFill>
                <a:latin typeface="Roboto Light"/>
                <a:ea typeface="Roboto Light"/>
                <a:cs typeface="Roboto Light"/>
                <a:sym typeface="Roboto Light"/>
              </a:rPr>
              <a:t>, sea cortés, amable e inclusivo; este canal estará habilitado para conversar con los demás asistentes.</a:t>
            </a:r>
            <a:endParaRPr/>
          </a:p>
          <a:p>
            <a:pPr indent="-184150" lvl="0" marL="285750" marR="0" rtl="0" algn="l">
              <a:lnSpc>
                <a:spcPct val="150000"/>
              </a:lnSpc>
              <a:spcBef>
                <a:spcPts val="0"/>
              </a:spcBef>
              <a:spcAft>
                <a:spcPts val="0"/>
              </a:spcAft>
              <a:buClr>
                <a:schemeClr val="lt1"/>
              </a:buClr>
              <a:buSzPts val="1600"/>
              <a:buFont typeface="Arial"/>
              <a:buNone/>
            </a:pPr>
            <a:r>
              <a:t/>
            </a:r>
            <a:endParaRPr sz="1600">
              <a:solidFill>
                <a:schemeClr val="dk1"/>
              </a:solidFill>
              <a:latin typeface="Roboto Light"/>
              <a:ea typeface="Roboto Light"/>
              <a:cs typeface="Roboto Light"/>
              <a:sym typeface="Roboto Light"/>
            </a:endParaRPr>
          </a:p>
          <a:p>
            <a:pPr indent="-285750" lvl="0" marL="285750" marR="0" rtl="0" algn="l">
              <a:lnSpc>
                <a:spcPct val="150000"/>
              </a:lnSpc>
              <a:spcBef>
                <a:spcPts val="0"/>
              </a:spcBef>
              <a:spcAft>
                <a:spcPts val="0"/>
              </a:spcAft>
              <a:buClr>
                <a:schemeClr val="lt1"/>
              </a:buClr>
              <a:buSzPts val="1600"/>
              <a:buFont typeface="Arial"/>
              <a:buChar char="•"/>
            </a:pPr>
            <a:r>
              <a:rPr lang="es-CO" sz="1600">
                <a:solidFill>
                  <a:schemeClr val="dk1"/>
                </a:solidFill>
                <a:latin typeface="Roboto Light"/>
                <a:ea typeface="Roboto Light"/>
                <a:cs typeface="Roboto Light"/>
                <a:sym typeface="Roboto Light"/>
              </a:rPr>
              <a:t>El uso inapropiado del chat, Q&amp;A, o micrófono, puede ser sancionado con la expulsión de la sala.</a:t>
            </a:r>
            <a:endParaRPr/>
          </a:p>
        </p:txBody>
      </p:sp>
      <p:pic>
        <p:nvPicPr>
          <p:cNvPr descr="Chat RTL" id="117" name="Google Shape;117;p3"/>
          <p:cNvPicPr preferRelativeResize="0"/>
          <p:nvPr/>
        </p:nvPicPr>
        <p:blipFill rotWithShape="1">
          <a:blip r:embed="rId6">
            <a:alphaModFix/>
          </a:blip>
          <a:srcRect b="0" l="0" r="0" t="0"/>
          <a:stretch/>
        </p:blipFill>
        <p:spPr>
          <a:xfrm>
            <a:off x="4199103" y="3896736"/>
            <a:ext cx="409972" cy="409972"/>
          </a:xfrm>
          <a:prstGeom prst="rect">
            <a:avLst/>
          </a:prstGeom>
          <a:noFill/>
          <a:ln>
            <a:noFill/>
          </a:ln>
        </p:spPr>
      </p:pic>
      <p:pic>
        <p:nvPicPr>
          <p:cNvPr descr="Micrófono de radiocomunicación" id="118" name="Google Shape;118;p3"/>
          <p:cNvPicPr preferRelativeResize="0"/>
          <p:nvPr/>
        </p:nvPicPr>
        <p:blipFill rotWithShape="1">
          <a:blip r:embed="rId7">
            <a:alphaModFix/>
          </a:blip>
          <a:srcRect b="0" l="0" r="0" t="0"/>
          <a:stretch/>
        </p:blipFill>
        <p:spPr>
          <a:xfrm>
            <a:off x="4277776" y="3281825"/>
            <a:ext cx="344968" cy="344968"/>
          </a:xfrm>
          <a:prstGeom prst="rect">
            <a:avLst/>
          </a:prstGeom>
          <a:noFill/>
          <a:ln>
            <a:noFill/>
          </a:ln>
        </p:spPr>
      </p:pic>
      <p:pic>
        <p:nvPicPr>
          <p:cNvPr descr="Engranaje único" id="119" name="Google Shape;119;p3"/>
          <p:cNvPicPr preferRelativeResize="0"/>
          <p:nvPr/>
        </p:nvPicPr>
        <p:blipFill rotWithShape="1">
          <a:blip r:embed="rId8">
            <a:alphaModFix/>
          </a:blip>
          <a:srcRect b="0" l="0" r="0" t="0"/>
          <a:stretch/>
        </p:blipFill>
        <p:spPr>
          <a:xfrm>
            <a:off x="4224327" y="4972420"/>
            <a:ext cx="409972" cy="409972"/>
          </a:xfrm>
          <a:prstGeom prst="rect">
            <a:avLst/>
          </a:prstGeom>
          <a:noFill/>
          <a:ln>
            <a:noFill/>
          </a:ln>
        </p:spPr>
      </p:pic>
      <p:sp>
        <p:nvSpPr>
          <p:cNvPr id="120" name="Google Shape;120;p3"/>
          <p:cNvSpPr txBox="1"/>
          <p:nvPr/>
        </p:nvSpPr>
        <p:spPr>
          <a:xfrm>
            <a:off x="172645" y="5391651"/>
            <a:ext cx="4044326" cy="923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5399">
                <a:solidFill>
                  <a:schemeClr val="lt1"/>
                </a:solidFill>
                <a:latin typeface="Roboto"/>
                <a:ea typeface="Roboto"/>
                <a:cs typeface="Roboto"/>
                <a:sym typeface="Roboto"/>
              </a:rPr>
              <a:t>NET</a:t>
            </a:r>
            <a:r>
              <a:rPr lang="es-CO" sz="5399">
                <a:solidFill>
                  <a:schemeClr val="lt1"/>
                </a:solidFill>
                <a:latin typeface="Roboto Thin"/>
                <a:ea typeface="Roboto Thin"/>
                <a:cs typeface="Roboto Thin"/>
                <a:sym typeface="Roboto Thin"/>
              </a:rPr>
              <a:t>tiqueta</a:t>
            </a:r>
            <a:endParaRPr b="1" sz="5399">
              <a:solidFill>
                <a:schemeClr val="lt1"/>
              </a:solidFill>
              <a:latin typeface="Roboto"/>
              <a:ea typeface="Roboto"/>
              <a:cs typeface="Roboto"/>
              <a:sym typeface="Roboto"/>
            </a:endParaRPr>
          </a:p>
        </p:txBody>
      </p:sp>
      <p:pic>
        <p:nvPicPr>
          <p:cNvPr descr="Reseña de cliente RTL" id="121" name="Google Shape;121;p3"/>
          <p:cNvPicPr preferRelativeResize="0"/>
          <p:nvPr/>
        </p:nvPicPr>
        <p:blipFill rotWithShape="1">
          <a:blip r:embed="rId9">
            <a:alphaModFix/>
          </a:blip>
          <a:srcRect b="0" l="0" r="0" t="0"/>
          <a:stretch/>
        </p:blipFill>
        <p:spPr>
          <a:xfrm>
            <a:off x="672876" y="1697543"/>
            <a:ext cx="2520000" cy="2520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524" name="Google Shape;524;p30"/>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25" name="Google Shape;525;p30"/>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526" name="Google Shape;526;p30"/>
          <p:cNvPicPr preferRelativeResize="0"/>
          <p:nvPr/>
        </p:nvPicPr>
        <p:blipFill rotWithShape="1">
          <a:blip r:embed="rId4">
            <a:alphaModFix/>
          </a:blip>
          <a:srcRect b="15135" l="0" r="0" t="0"/>
          <a:stretch/>
        </p:blipFill>
        <p:spPr>
          <a:xfrm>
            <a:off x="1834977" y="2311164"/>
            <a:ext cx="2526958" cy="2680623"/>
          </a:xfrm>
          <a:prstGeom prst="rect">
            <a:avLst/>
          </a:prstGeom>
          <a:noFill/>
          <a:ln>
            <a:noFill/>
          </a:ln>
        </p:spPr>
      </p:pic>
      <p:sp>
        <p:nvSpPr>
          <p:cNvPr id="527" name="Google Shape;527;p30"/>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534" name="Google Shape;534;p31"/>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35" name="Google Shape;535;p31"/>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536" name="Google Shape;536;p31"/>
          <p:cNvPicPr preferRelativeResize="0"/>
          <p:nvPr/>
        </p:nvPicPr>
        <p:blipFill rotWithShape="1">
          <a:blip r:embed="rId4">
            <a:alphaModFix/>
          </a:blip>
          <a:srcRect b="20019" l="0" r="0" t="0"/>
          <a:stretch/>
        </p:blipFill>
        <p:spPr>
          <a:xfrm>
            <a:off x="1492592" y="2253153"/>
            <a:ext cx="3073207" cy="3047893"/>
          </a:xfrm>
          <a:prstGeom prst="rect">
            <a:avLst/>
          </a:prstGeom>
          <a:noFill/>
          <a:ln>
            <a:noFill/>
          </a:ln>
        </p:spPr>
      </p:pic>
      <p:sp>
        <p:nvSpPr>
          <p:cNvPr id="537" name="Google Shape;537;p31"/>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544" name="Google Shape;544;p32"/>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45" name="Google Shape;545;p32"/>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546" name="Google Shape;546;p32"/>
          <p:cNvPicPr preferRelativeResize="0"/>
          <p:nvPr/>
        </p:nvPicPr>
        <p:blipFill rotWithShape="1">
          <a:blip r:embed="rId4">
            <a:alphaModFix/>
          </a:blip>
          <a:srcRect b="0" l="0" r="0" t="0"/>
          <a:stretch/>
        </p:blipFill>
        <p:spPr>
          <a:xfrm>
            <a:off x="1462234" y="2545493"/>
            <a:ext cx="2669041" cy="3336324"/>
          </a:xfrm>
          <a:prstGeom prst="rect">
            <a:avLst/>
          </a:prstGeom>
          <a:noFill/>
          <a:ln>
            <a:noFill/>
          </a:ln>
        </p:spPr>
      </p:pic>
      <p:sp>
        <p:nvSpPr>
          <p:cNvPr id="547" name="Google Shape;547;p32"/>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554" name="Google Shape;554;p3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55" name="Google Shape;555;p33"/>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556" name="Google Shape;556;p33"/>
          <p:cNvPicPr preferRelativeResize="0"/>
          <p:nvPr/>
        </p:nvPicPr>
        <p:blipFill rotWithShape="1">
          <a:blip r:embed="rId4">
            <a:alphaModFix/>
          </a:blip>
          <a:srcRect b="28421" l="0" r="0" t="0"/>
          <a:stretch/>
        </p:blipFill>
        <p:spPr>
          <a:xfrm>
            <a:off x="1791729" y="2319466"/>
            <a:ext cx="2482164" cy="2203108"/>
          </a:xfrm>
          <a:prstGeom prst="rect">
            <a:avLst/>
          </a:prstGeom>
          <a:noFill/>
          <a:ln>
            <a:noFill/>
          </a:ln>
        </p:spPr>
      </p:pic>
      <p:sp>
        <p:nvSpPr>
          <p:cNvPr id="557" name="Google Shape;557;p33"/>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564" name="Google Shape;564;p3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65" name="Google Shape;565;p34"/>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Redundancia de valores de dominio</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566" name="Google Shape;566;p34"/>
          <p:cNvPicPr preferRelativeResize="0"/>
          <p:nvPr/>
        </p:nvPicPr>
        <p:blipFill rotWithShape="1">
          <a:blip r:embed="rId4">
            <a:alphaModFix/>
          </a:blip>
          <a:srcRect b="17738" l="0" r="0" t="0"/>
          <a:stretch/>
        </p:blipFill>
        <p:spPr>
          <a:xfrm>
            <a:off x="1753457" y="2364947"/>
            <a:ext cx="2368319" cy="2442518"/>
          </a:xfrm>
          <a:prstGeom prst="rect">
            <a:avLst/>
          </a:prstGeom>
          <a:noFill/>
          <a:ln>
            <a:noFill/>
          </a:ln>
        </p:spPr>
      </p:pic>
      <p:sp>
        <p:nvSpPr>
          <p:cNvPr id="567" name="Google Shape;567;p34"/>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574" name="Google Shape;574;p3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75" name="Google Shape;575;p35"/>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Redundancia de valores de dominio</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ausentes</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descr="Advertencia" id="576" name="Google Shape;576;p35"/>
          <p:cNvPicPr preferRelativeResize="0"/>
          <p:nvPr/>
        </p:nvPicPr>
        <p:blipFill rotWithShape="1">
          <a:blip r:embed="rId4">
            <a:alphaModFix/>
          </a:blip>
          <a:srcRect b="0" l="0" r="0" t="0"/>
          <a:stretch/>
        </p:blipFill>
        <p:spPr>
          <a:xfrm>
            <a:off x="2160373" y="2517689"/>
            <a:ext cx="1822622" cy="1822622"/>
          </a:xfrm>
          <a:prstGeom prst="rect">
            <a:avLst/>
          </a:prstGeom>
          <a:noFill/>
          <a:ln>
            <a:noFill/>
          </a:ln>
        </p:spPr>
      </p:pic>
      <p:sp>
        <p:nvSpPr>
          <p:cNvPr id="577" name="Google Shape;577;p35"/>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584" name="Google Shape;584;p3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85" name="Google Shape;585;p36"/>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Redundancia de valores de dominio</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ausentes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incorrectos</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descr="Cerrar" id="586" name="Google Shape;586;p36"/>
          <p:cNvPicPr preferRelativeResize="0"/>
          <p:nvPr/>
        </p:nvPicPr>
        <p:blipFill rotWithShape="1">
          <a:blip r:embed="rId4">
            <a:alphaModFix/>
          </a:blip>
          <a:srcRect b="0" l="0" r="0" t="0"/>
          <a:stretch/>
        </p:blipFill>
        <p:spPr>
          <a:xfrm>
            <a:off x="1981198" y="2507960"/>
            <a:ext cx="2224677" cy="2224677"/>
          </a:xfrm>
          <a:prstGeom prst="rect">
            <a:avLst/>
          </a:prstGeom>
          <a:noFill/>
          <a:ln>
            <a:noFill/>
          </a:ln>
        </p:spPr>
      </p:pic>
      <p:sp>
        <p:nvSpPr>
          <p:cNvPr id="587" name="Google Shape;587;p36"/>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594" name="Google Shape;594;p3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595" name="Google Shape;595;p37"/>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Redundancia de valores de dominio</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ausentes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incorrectos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no atomizados</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596" name="Google Shape;596;p37"/>
          <p:cNvPicPr preferRelativeResize="0"/>
          <p:nvPr/>
        </p:nvPicPr>
        <p:blipFill rotWithShape="1">
          <a:blip r:embed="rId4">
            <a:alphaModFix/>
          </a:blip>
          <a:srcRect b="0" l="0" r="0" t="0"/>
          <a:stretch/>
        </p:blipFill>
        <p:spPr>
          <a:xfrm>
            <a:off x="384179" y="3429000"/>
            <a:ext cx="4673600" cy="990600"/>
          </a:xfrm>
          <a:prstGeom prst="rect">
            <a:avLst/>
          </a:prstGeom>
          <a:noFill/>
          <a:ln>
            <a:noFill/>
          </a:ln>
        </p:spPr>
      </p:pic>
      <p:sp>
        <p:nvSpPr>
          <p:cNvPr id="597" name="Google Shape;597;p37"/>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604" name="Google Shape;604;p38"/>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05" name="Google Shape;605;p38"/>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Redundancia de valores de dominio</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ausentes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incorrectos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no atomizados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Esquizofrenia de dominios </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606" name="Google Shape;606;p38"/>
          <p:cNvPicPr preferRelativeResize="0"/>
          <p:nvPr/>
        </p:nvPicPr>
        <p:blipFill rotWithShape="1">
          <a:blip r:embed="rId4">
            <a:alphaModFix/>
          </a:blip>
          <a:srcRect b="0" l="0" r="0" t="0"/>
          <a:stretch/>
        </p:blipFill>
        <p:spPr>
          <a:xfrm>
            <a:off x="645812" y="2489200"/>
            <a:ext cx="4178300" cy="1879600"/>
          </a:xfrm>
          <a:prstGeom prst="rect">
            <a:avLst/>
          </a:prstGeom>
          <a:noFill/>
          <a:ln>
            <a:noFill/>
          </a:ln>
        </p:spPr>
      </p:pic>
      <p:sp>
        <p:nvSpPr>
          <p:cNvPr id="607" name="Google Shape;607;p38"/>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614" name="Google Shape;614;p39"/>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15" name="Google Shape;615;p39"/>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Redundancia de valores de dominio</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ausentes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incorrectos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no atomizados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Esquizofrenia de dominios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RRBB duplicados</a:t>
            </a:r>
            <a:endParaRPr/>
          </a:p>
        </p:txBody>
      </p:sp>
      <p:pic>
        <p:nvPicPr>
          <p:cNvPr id="616" name="Google Shape;616;p39"/>
          <p:cNvPicPr preferRelativeResize="0"/>
          <p:nvPr/>
        </p:nvPicPr>
        <p:blipFill rotWithShape="1">
          <a:blip r:embed="rId4">
            <a:alphaModFix/>
          </a:blip>
          <a:srcRect b="0" l="0" r="0" t="0"/>
          <a:stretch/>
        </p:blipFill>
        <p:spPr>
          <a:xfrm>
            <a:off x="981675" y="2581639"/>
            <a:ext cx="3720911" cy="2249853"/>
          </a:xfrm>
          <a:prstGeom prst="rect">
            <a:avLst/>
          </a:prstGeom>
          <a:noFill/>
          <a:ln>
            <a:noFill/>
          </a:ln>
        </p:spPr>
      </p:pic>
      <p:sp>
        <p:nvSpPr>
          <p:cNvPr id="617" name="Google Shape;617;p39"/>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4"/>
          <p:cNvSpPr txBox="1"/>
          <p:nvPr>
            <p:ph type="ctrTitle"/>
          </p:nvPr>
        </p:nvSpPr>
        <p:spPr>
          <a:xfrm>
            <a:off x="1075037" y="2235200"/>
            <a:ext cx="10041924"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333333"/>
              </a:buClr>
              <a:buSzPts val="4400"/>
              <a:buFont typeface="Roboto Thin"/>
              <a:buNone/>
            </a:pPr>
            <a:r>
              <a:rPr lang="es-CO" sz="4400">
                <a:solidFill>
                  <a:srgbClr val="333333"/>
                </a:solidFill>
                <a:latin typeface="Roboto Thin"/>
                <a:ea typeface="Roboto Thin"/>
                <a:cs typeface="Roboto Thin"/>
                <a:sym typeface="Roboto Thin"/>
              </a:rPr>
              <a:t>Buenas prácticas para la</a:t>
            </a:r>
            <a:br>
              <a:rPr lang="es-CO" sz="4400">
                <a:solidFill>
                  <a:srgbClr val="333333"/>
                </a:solidFill>
                <a:latin typeface="Roboto Thin"/>
                <a:ea typeface="Roboto Thin"/>
                <a:cs typeface="Roboto Thin"/>
                <a:sym typeface="Roboto Thin"/>
              </a:rPr>
            </a:br>
            <a:r>
              <a:rPr b="1" lang="es-CO" sz="4400">
                <a:solidFill>
                  <a:srgbClr val="333333"/>
                </a:solidFill>
                <a:latin typeface="Roboto"/>
                <a:ea typeface="Roboto"/>
                <a:cs typeface="Roboto"/>
                <a:sym typeface="Roboto"/>
              </a:rPr>
              <a:t>digitalización </a:t>
            </a:r>
            <a:r>
              <a:rPr lang="es-CO" sz="4400">
                <a:solidFill>
                  <a:srgbClr val="333333"/>
                </a:solidFill>
                <a:latin typeface="Roboto Thin"/>
                <a:ea typeface="Roboto Thin"/>
                <a:cs typeface="Roboto Thin"/>
                <a:sym typeface="Roboto Thin"/>
              </a:rPr>
              <a:t>y</a:t>
            </a:r>
            <a:r>
              <a:rPr b="1" lang="es-CO" sz="4400">
                <a:solidFill>
                  <a:srgbClr val="333333"/>
                </a:solidFill>
                <a:latin typeface="Roboto"/>
                <a:ea typeface="Roboto"/>
                <a:cs typeface="Roboto"/>
                <a:sym typeface="Roboto"/>
              </a:rPr>
              <a:t> almacenamiento</a:t>
            </a:r>
            <a:br>
              <a:rPr b="1" lang="es-CO" sz="4400">
                <a:solidFill>
                  <a:srgbClr val="333333"/>
                </a:solidFill>
                <a:latin typeface="Roboto Thin"/>
                <a:ea typeface="Roboto Thin"/>
                <a:cs typeface="Roboto Thin"/>
                <a:sym typeface="Roboto Thin"/>
              </a:rPr>
            </a:br>
            <a:r>
              <a:rPr lang="es-CO" sz="4400">
                <a:solidFill>
                  <a:srgbClr val="333333"/>
                </a:solidFill>
                <a:latin typeface="Roboto Thin"/>
                <a:ea typeface="Roboto Thin"/>
                <a:cs typeface="Roboto Thin"/>
                <a:sym typeface="Roboto Thin"/>
              </a:rPr>
              <a:t>de datos</a:t>
            </a:r>
            <a:endParaRPr/>
          </a:p>
        </p:txBody>
      </p:sp>
      <p:sp>
        <p:nvSpPr>
          <p:cNvPr id="128" name="Google Shape;128;p4"/>
          <p:cNvSpPr txBox="1"/>
          <p:nvPr/>
        </p:nvSpPr>
        <p:spPr>
          <a:xfrm>
            <a:off x="4020093" y="4789408"/>
            <a:ext cx="41517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Light"/>
                <a:ea typeface="Roboto Light"/>
                <a:cs typeface="Roboto Light"/>
                <a:sym typeface="Roboto Light"/>
              </a:rPr>
              <a:t>Dairo Escobar</a:t>
            </a:r>
            <a:endParaRPr u="sng">
              <a:solidFill>
                <a:schemeClr val="dk1"/>
              </a:solidFill>
              <a:latin typeface="Roboto Light"/>
              <a:ea typeface="Roboto Light"/>
              <a:cs typeface="Roboto Light"/>
              <a:sym typeface="Roboto Light"/>
            </a:endParaRPr>
          </a:p>
          <a:p>
            <a:pPr indent="0" lvl="0" marL="0" marR="0" rtl="0" algn="ctr">
              <a:spcBef>
                <a:spcPts val="0"/>
              </a:spcBef>
              <a:spcAft>
                <a:spcPts val="0"/>
              </a:spcAft>
              <a:buNone/>
            </a:pPr>
            <a:r>
              <a:rPr lang="es-CO" u="sng">
                <a:solidFill>
                  <a:schemeClr val="dk1"/>
                </a:solidFill>
                <a:latin typeface="Roboto Light"/>
                <a:ea typeface="Roboto Light"/>
                <a:cs typeface="Roboto Light"/>
                <a:sym typeface="Roboto Light"/>
              </a:rPr>
              <a:t> </a:t>
            </a:r>
            <a:endParaRPr u="sng">
              <a:solidFill>
                <a:schemeClr val="dk1"/>
              </a:solidFill>
              <a:latin typeface="Roboto Light"/>
              <a:ea typeface="Roboto Light"/>
              <a:cs typeface="Roboto Light"/>
              <a:sym typeface="Roboto Light"/>
            </a:endParaRPr>
          </a:p>
          <a:p>
            <a:pPr indent="0" lvl="0" marL="0" marR="0" rtl="0" algn="ctr">
              <a:spcBef>
                <a:spcPts val="0"/>
              </a:spcBef>
              <a:spcAft>
                <a:spcPts val="0"/>
              </a:spcAft>
              <a:buNone/>
            </a:pPr>
            <a:r>
              <a:rPr lang="es-CO" sz="1400" u="sng">
                <a:solidFill>
                  <a:schemeClr val="dk1"/>
                </a:solidFill>
                <a:latin typeface="Roboto Light"/>
                <a:ea typeface="Roboto Light"/>
                <a:cs typeface="Roboto Light"/>
                <a:sym typeface="Roboto Light"/>
                <a:hlinkClick r:id="rId4">
                  <a:extLst>
                    <a:ext uri="{A12FA001-AC4F-418D-AE19-62706E023703}">
                      <ahyp:hlinkClr val="tx"/>
                    </a:ext>
                  </a:extLst>
                </a:hlinkClick>
              </a:rPr>
              <a:t>0000-0001-8327-8670</a:t>
            </a:r>
            <a:endParaRPr sz="1400">
              <a:solidFill>
                <a:schemeClr val="dk1"/>
              </a:solidFill>
              <a:latin typeface="Roboto Thin"/>
              <a:ea typeface="Roboto Thin"/>
              <a:cs typeface="Roboto Thin"/>
              <a:sym typeface="Roboto Thin"/>
            </a:endParaRPr>
          </a:p>
        </p:txBody>
      </p:sp>
      <p:pic>
        <p:nvPicPr>
          <p:cNvPr id="129" name="Google Shape;129;p4"/>
          <p:cNvPicPr preferRelativeResize="0"/>
          <p:nvPr/>
        </p:nvPicPr>
        <p:blipFill rotWithShape="1">
          <a:blip r:embed="rId5">
            <a:alphaModFix/>
          </a:blip>
          <a:srcRect b="0" l="0" r="0" t="0"/>
          <a:stretch/>
        </p:blipFill>
        <p:spPr>
          <a:xfrm>
            <a:off x="4633842" y="5177756"/>
            <a:ext cx="706174" cy="38738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624" name="Google Shape;624;p40"/>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25" name="Google Shape;625;p40"/>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Redundancia de valores de dominio</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ausentes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incorrectos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no atomizados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Esquizofrenia de dominios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RRBB duplicados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inconsistentes </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626" name="Google Shape;626;p40"/>
          <p:cNvPicPr preferRelativeResize="0"/>
          <p:nvPr/>
        </p:nvPicPr>
        <p:blipFill rotWithShape="1">
          <a:blip r:embed="rId4">
            <a:alphaModFix/>
          </a:blip>
          <a:srcRect b="32108" l="0" r="0" t="0"/>
          <a:stretch/>
        </p:blipFill>
        <p:spPr>
          <a:xfrm>
            <a:off x="2125363" y="3201730"/>
            <a:ext cx="952500" cy="801859"/>
          </a:xfrm>
          <a:prstGeom prst="rect">
            <a:avLst/>
          </a:prstGeom>
          <a:noFill/>
          <a:ln>
            <a:noFill/>
          </a:ln>
        </p:spPr>
      </p:pic>
      <p:pic>
        <p:nvPicPr>
          <p:cNvPr id="627" name="Google Shape;627;p40"/>
          <p:cNvPicPr preferRelativeResize="0"/>
          <p:nvPr/>
        </p:nvPicPr>
        <p:blipFill rotWithShape="1">
          <a:blip r:embed="rId5">
            <a:alphaModFix/>
          </a:blip>
          <a:srcRect b="20043" l="0" r="0" t="0"/>
          <a:stretch/>
        </p:blipFill>
        <p:spPr>
          <a:xfrm>
            <a:off x="601878" y="3057268"/>
            <a:ext cx="1326291" cy="1325563"/>
          </a:xfrm>
          <a:prstGeom prst="rect">
            <a:avLst/>
          </a:prstGeom>
          <a:noFill/>
          <a:ln>
            <a:noFill/>
          </a:ln>
        </p:spPr>
      </p:pic>
      <p:pic>
        <p:nvPicPr>
          <p:cNvPr id="628" name="Google Shape;628;p40"/>
          <p:cNvPicPr preferRelativeResize="0"/>
          <p:nvPr/>
        </p:nvPicPr>
        <p:blipFill rotWithShape="1">
          <a:blip r:embed="rId6">
            <a:alphaModFix/>
          </a:blip>
          <a:srcRect b="20043" l="0" r="0" t="0"/>
          <a:stretch/>
        </p:blipFill>
        <p:spPr>
          <a:xfrm>
            <a:off x="3275057" y="3057267"/>
            <a:ext cx="1326291" cy="1325563"/>
          </a:xfrm>
          <a:prstGeom prst="rect">
            <a:avLst/>
          </a:prstGeom>
          <a:noFill/>
          <a:ln>
            <a:noFill/>
          </a:ln>
        </p:spPr>
      </p:pic>
      <p:sp>
        <p:nvSpPr>
          <p:cNvPr id="629" name="Google Shape;629;p40"/>
          <p:cNvSpPr/>
          <p:nvPr/>
        </p:nvSpPr>
        <p:spPr>
          <a:xfrm>
            <a:off x="1363364" y="2940120"/>
            <a:ext cx="24270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Light"/>
                <a:ea typeface="Roboto Light"/>
                <a:cs typeface="Roboto Light"/>
                <a:sym typeface="Roboto Light"/>
              </a:rPr>
              <a:t>Mismo</a:t>
            </a:r>
            <a:endParaRPr/>
          </a:p>
          <a:p>
            <a:pPr indent="0" lvl="0" marL="0" marR="0" rtl="0" algn="ctr">
              <a:spcBef>
                <a:spcPts val="0"/>
              </a:spcBef>
              <a:spcAft>
                <a:spcPts val="0"/>
              </a:spcAft>
              <a:buNone/>
            </a:pPr>
            <a:r>
              <a:rPr lang="es-CO" sz="1400">
                <a:solidFill>
                  <a:schemeClr val="dk1"/>
                </a:solidFill>
                <a:latin typeface="Roboto Light"/>
                <a:ea typeface="Roboto Light"/>
                <a:cs typeface="Roboto Light"/>
                <a:sym typeface="Roboto Light"/>
              </a:rPr>
              <a:t>documento</a:t>
            </a:r>
            <a:endParaRPr/>
          </a:p>
        </p:txBody>
      </p:sp>
      <p:sp>
        <p:nvSpPr>
          <p:cNvPr id="630" name="Google Shape;630;p40"/>
          <p:cNvSpPr/>
          <p:nvPr/>
        </p:nvSpPr>
        <p:spPr>
          <a:xfrm>
            <a:off x="1363364" y="4189552"/>
            <a:ext cx="24270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Light"/>
                <a:ea typeface="Roboto Light"/>
                <a:cs typeface="Roboto Light"/>
                <a:sym typeface="Roboto Light"/>
              </a:rPr>
              <a:t>Diferente</a:t>
            </a:r>
            <a:endParaRPr/>
          </a:p>
          <a:p>
            <a:pPr indent="0" lvl="0" marL="0" marR="0" rtl="0" algn="ctr">
              <a:spcBef>
                <a:spcPts val="0"/>
              </a:spcBef>
              <a:spcAft>
                <a:spcPts val="0"/>
              </a:spcAft>
              <a:buNone/>
            </a:pPr>
            <a:r>
              <a:rPr lang="es-CO" sz="1400">
                <a:solidFill>
                  <a:schemeClr val="dk1"/>
                </a:solidFill>
                <a:latin typeface="Roboto Light"/>
                <a:ea typeface="Roboto Light"/>
                <a:cs typeface="Roboto Light"/>
                <a:sym typeface="Roboto Light"/>
              </a:rPr>
              <a:t>información</a:t>
            </a:r>
            <a:endParaRPr/>
          </a:p>
        </p:txBody>
      </p:sp>
      <p:sp>
        <p:nvSpPr>
          <p:cNvPr id="631" name="Google Shape;631;p40"/>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638" name="Google Shape;638;p41"/>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39" name="Google Shape;639;p41"/>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Redundancia de valores de dominio</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ausentes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incorrectos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no atomizados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Esquizofrenia de dominios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RRBB duplicados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inconsistentes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Contaminación de la calidad de la información</a:t>
            </a:r>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640" name="Google Shape;640;p41"/>
          <p:cNvPicPr preferRelativeResize="0"/>
          <p:nvPr/>
        </p:nvPicPr>
        <p:blipFill rotWithShape="1">
          <a:blip r:embed="rId4">
            <a:alphaModFix/>
          </a:blip>
          <a:srcRect b="17521" l="0" r="0" t="0"/>
          <a:stretch/>
        </p:blipFill>
        <p:spPr>
          <a:xfrm>
            <a:off x="1511128" y="2402123"/>
            <a:ext cx="2593498" cy="2652476"/>
          </a:xfrm>
          <a:prstGeom prst="rect">
            <a:avLst/>
          </a:prstGeom>
          <a:noFill/>
          <a:ln>
            <a:noFill/>
          </a:ln>
        </p:spPr>
      </p:pic>
      <p:sp>
        <p:nvSpPr>
          <p:cNvPr id="641" name="Google Shape;641;p41"/>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Almacenamiento de datos</a:t>
            </a:r>
            <a:endParaRPr/>
          </a:p>
        </p:txBody>
      </p:sp>
      <p:pic>
        <p:nvPicPr>
          <p:cNvPr id="648" name="Google Shape;648;p42"/>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49" name="Google Shape;649;p42"/>
          <p:cNvSpPr txBox="1"/>
          <p:nvPr>
            <p:ph idx="1" type="body"/>
          </p:nvPr>
        </p:nvSpPr>
        <p:spPr>
          <a:xfrm>
            <a:off x="5214551" y="1825625"/>
            <a:ext cx="45205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s-CO" sz="1800">
                <a:latin typeface="Roboto Light"/>
                <a:ea typeface="Roboto Light"/>
                <a:cs typeface="Roboto Light"/>
                <a:sym typeface="Roboto Light"/>
              </a:rPr>
              <a:t>Copias de seguridad.</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Archivo de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Integridad de los datos</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Patrones de error</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Redundancia de valores de dominio</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ausentes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incorrectos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no atomizados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Esquizofrenia de dominios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RRBB duplicados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Valores de datos inconsistentes</a:t>
            </a:r>
            <a:endParaRPr/>
          </a:p>
          <a:p>
            <a:pPr indent="-228600" lvl="1" marL="685800" rtl="0" algn="l">
              <a:lnSpc>
                <a:spcPct val="90000"/>
              </a:lnSpc>
              <a:spcBef>
                <a:spcPts val="500"/>
              </a:spcBef>
              <a:spcAft>
                <a:spcPts val="0"/>
              </a:spcAft>
              <a:buClr>
                <a:schemeClr val="dk1"/>
              </a:buClr>
              <a:buSzPts val="1400"/>
              <a:buChar char="•"/>
            </a:pPr>
            <a:r>
              <a:rPr lang="es-CO" sz="1400">
                <a:latin typeface="Roboto Light"/>
                <a:ea typeface="Roboto Light"/>
                <a:cs typeface="Roboto Light"/>
                <a:sym typeface="Roboto Light"/>
              </a:rPr>
              <a:t>Contaminación de la calidad de la información</a:t>
            </a:r>
            <a:endParaRPr/>
          </a:p>
          <a:p>
            <a:pPr indent="-228600" lvl="0" marL="228600" rtl="0" algn="l">
              <a:lnSpc>
                <a:spcPct val="90000"/>
              </a:lnSpc>
              <a:spcBef>
                <a:spcPts val="1000"/>
              </a:spcBef>
              <a:spcAft>
                <a:spcPts val="0"/>
              </a:spcAft>
              <a:buClr>
                <a:schemeClr val="dk1"/>
              </a:buClr>
              <a:buSzPts val="1800"/>
              <a:buChar char="•"/>
            </a:pPr>
            <a:r>
              <a:rPr lang="es-CO" sz="1800">
                <a:latin typeface="Roboto Light"/>
                <a:ea typeface="Roboto Light"/>
                <a:cs typeface="Roboto Light"/>
                <a:sym typeface="Roboto Light"/>
              </a:rPr>
              <a:t>Datos espaciales y datum</a:t>
            </a:r>
            <a:endParaRPr sz="1800">
              <a:latin typeface="Roboto Light"/>
              <a:ea typeface="Roboto Light"/>
              <a:cs typeface="Roboto Light"/>
              <a:sym typeface="Roboto Light"/>
            </a:endParaRPr>
          </a:p>
          <a:p>
            <a:pPr indent="-114300" lvl="0" marL="228600" rtl="0" algn="l">
              <a:lnSpc>
                <a:spcPct val="90000"/>
              </a:lnSpc>
              <a:spcBef>
                <a:spcPts val="1000"/>
              </a:spcBef>
              <a:spcAft>
                <a:spcPts val="0"/>
              </a:spcAft>
              <a:buClr>
                <a:schemeClr val="dk1"/>
              </a:buClr>
              <a:buSzPts val="1800"/>
              <a:buNone/>
            </a:pPr>
            <a:r>
              <a:t/>
            </a:r>
            <a:endParaRPr sz="1800">
              <a:latin typeface="Roboto Light"/>
              <a:ea typeface="Roboto Light"/>
              <a:cs typeface="Roboto Light"/>
              <a:sym typeface="Roboto Light"/>
            </a:endParaRPr>
          </a:p>
        </p:txBody>
      </p:sp>
      <p:pic>
        <p:nvPicPr>
          <p:cNvPr id="650" name="Google Shape;650;p42"/>
          <p:cNvPicPr preferRelativeResize="0"/>
          <p:nvPr/>
        </p:nvPicPr>
        <p:blipFill rotWithShape="1">
          <a:blip r:embed="rId4">
            <a:alphaModFix/>
          </a:blip>
          <a:srcRect b="0" l="0" r="0" t="0"/>
          <a:stretch/>
        </p:blipFill>
        <p:spPr>
          <a:xfrm>
            <a:off x="736357" y="1825626"/>
            <a:ext cx="3733857" cy="4667250"/>
          </a:xfrm>
          <a:prstGeom prst="rect">
            <a:avLst/>
          </a:prstGeom>
          <a:noFill/>
          <a:ln>
            <a:noFill/>
          </a:ln>
        </p:spPr>
      </p:pic>
      <p:sp>
        <p:nvSpPr>
          <p:cNvPr id="651" name="Google Shape;651;p42"/>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A. Chapman, 2005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3"/>
          <p:cNvSpPr txBox="1"/>
          <p:nvPr>
            <p:ph idx="1" type="body"/>
          </p:nvPr>
        </p:nvSpPr>
        <p:spPr>
          <a:xfrm>
            <a:off x="3805881" y="469557"/>
            <a:ext cx="7646773" cy="5943943"/>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150000"/>
              </a:lnSpc>
              <a:spcBef>
                <a:spcPts val="0"/>
              </a:spcBef>
              <a:spcAft>
                <a:spcPts val="0"/>
              </a:spcAft>
              <a:buClr>
                <a:schemeClr val="dk1"/>
              </a:buClr>
              <a:buSzPts val="1800"/>
              <a:buFont typeface="Calibri"/>
              <a:buAutoNum type="arabicPeriod"/>
            </a:pPr>
            <a:r>
              <a:rPr lang="es-CO" sz="1800">
                <a:latin typeface="Roboto Light"/>
                <a:ea typeface="Roboto Light"/>
                <a:cs typeface="Roboto Light"/>
                <a:sym typeface="Roboto Light"/>
              </a:rPr>
              <a:t>Almacenar los datos en formatos de software no licenciado (por ejemplo, archivo de texto delimitado por comas, .csv); este tipo de software(por ejemplo, Excel, Access) puede dejar de estar disponible, mientras que los archivos de texto siempre se pueden leer.</a:t>
            </a:r>
            <a:endParaRPr/>
          </a:p>
          <a:p>
            <a:pPr indent="-514350" lvl="0" marL="514350" rtl="0" algn="l">
              <a:lnSpc>
                <a:spcPct val="150000"/>
              </a:lnSpc>
              <a:spcBef>
                <a:spcPts val="1000"/>
              </a:spcBef>
              <a:spcAft>
                <a:spcPts val="0"/>
              </a:spcAft>
              <a:buClr>
                <a:schemeClr val="dk1"/>
              </a:buClr>
              <a:buSzPts val="1800"/>
              <a:buFont typeface="Calibri"/>
              <a:buAutoNum type="arabicPeriod"/>
            </a:pPr>
            <a:r>
              <a:rPr lang="es-CO" sz="1800">
                <a:latin typeface="Roboto Light"/>
                <a:ea typeface="Roboto Light"/>
                <a:cs typeface="Roboto Light"/>
                <a:sym typeface="Roboto Light"/>
              </a:rPr>
              <a:t>Almacenar los datos en formatos de hardware no propietarios.</a:t>
            </a:r>
            <a:endParaRPr/>
          </a:p>
          <a:p>
            <a:pPr indent="-514350" lvl="0" marL="514350" rtl="0" algn="l">
              <a:lnSpc>
                <a:spcPct val="150000"/>
              </a:lnSpc>
              <a:spcBef>
                <a:spcPts val="1000"/>
              </a:spcBef>
              <a:spcAft>
                <a:spcPts val="0"/>
              </a:spcAft>
              <a:buClr>
                <a:schemeClr val="dk1"/>
              </a:buClr>
              <a:buSzPts val="1800"/>
              <a:buFont typeface="Calibri"/>
              <a:buAutoNum type="arabicPeriod"/>
            </a:pPr>
            <a:r>
              <a:rPr lang="es-CO" sz="1800">
                <a:latin typeface="Roboto Light"/>
                <a:ea typeface="Roboto Light"/>
                <a:cs typeface="Roboto Light"/>
                <a:sym typeface="Roboto Light"/>
              </a:rPr>
              <a:t>Guarde siempre un archivo de datos sin corregir con todos sus defectos y problemas. No realice ninguna corrección en este archivo; realice las correcciones dentro de un lenguaje de scripts.</a:t>
            </a:r>
            <a:endParaRPr/>
          </a:p>
          <a:p>
            <a:pPr indent="-514350" lvl="0" marL="514350" rtl="0" algn="l">
              <a:lnSpc>
                <a:spcPct val="150000"/>
              </a:lnSpc>
              <a:spcBef>
                <a:spcPts val="1000"/>
              </a:spcBef>
              <a:spcAft>
                <a:spcPts val="0"/>
              </a:spcAft>
              <a:buClr>
                <a:schemeClr val="dk1"/>
              </a:buClr>
              <a:buSzPts val="1800"/>
              <a:buFont typeface="Calibri"/>
              <a:buAutoNum type="arabicPeriod"/>
            </a:pPr>
            <a:r>
              <a:rPr lang="es-CO" sz="1800">
                <a:latin typeface="Roboto Light"/>
                <a:ea typeface="Roboto Light"/>
                <a:cs typeface="Roboto Light"/>
                <a:sym typeface="Roboto Light"/>
              </a:rPr>
              <a:t>Utilice nombres descriptivos para sus archivos de datos.</a:t>
            </a:r>
            <a:endParaRPr/>
          </a:p>
          <a:p>
            <a:pPr indent="-514350" lvl="0" marL="514350" rtl="0" algn="l">
              <a:lnSpc>
                <a:spcPct val="150000"/>
              </a:lnSpc>
              <a:spcBef>
                <a:spcPts val="1000"/>
              </a:spcBef>
              <a:spcAft>
                <a:spcPts val="0"/>
              </a:spcAft>
              <a:buClr>
                <a:schemeClr val="dk1"/>
              </a:buClr>
              <a:buSzPts val="1800"/>
              <a:buFont typeface="Calibri"/>
              <a:buAutoNum type="arabicPeriod"/>
            </a:pPr>
            <a:r>
              <a:rPr lang="es-CO" sz="1800">
                <a:latin typeface="Roboto Light"/>
                <a:ea typeface="Roboto Light"/>
                <a:cs typeface="Roboto Light"/>
                <a:sym typeface="Roboto Light"/>
              </a:rPr>
              <a:t>Incluya una línea de ”encabezado" que describa las variables como primera línea de la tabla.</a:t>
            </a:r>
            <a:endParaRPr/>
          </a:p>
          <a:p>
            <a:pPr indent="-514350" lvl="0" marL="514350" rtl="0" algn="l">
              <a:lnSpc>
                <a:spcPct val="150000"/>
              </a:lnSpc>
              <a:spcBef>
                <a:spcPts val="1000"/>
              </a:spcBef>
              <a:spcAft>
                <a:spcPts val="0"/>
              </a:spcAft>
              <a:buClr>
                <a:schemeClr val="dk1"/>
              </a:buClr>
              <a:buSzPts val="1800"/>
              <a:buFont typeface="Calibri"/>
              <a:buAutoNum type="arabicPeriod"/>
            </a:pPr>
            <a:r>
              <a:rPr lang="es-CO" sz="1800">
                <a:latin typeface="Roboto Light"/>
                <a:ea typeface="Roboto Light"/>
                <a:cs typeface="Roboto Light"/>
                <a:sym typeface="Roboto Light"/>
              </a:rPr>
              <a:t>Utilice texto ASCII sin formato para los nombres de los archivos, los nombres de las variables y los valores de los datos.</a:t>
            </a:r>
            <a:endParaRPr/>
          </a:p>
        </p:txBody>
      </p:sp>
      <p:pic>
        <p:nvPicPr>
          <p:cNvPr id="658" name="Google Shape;658;p43"/>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59" name="Google Shape;659;p43"/>
          <p:cNvSpPr/>
          <p:nvPr/>
        </p:nvSpPr>
        <p:spPr>
          <a:xfrm>
            <a:off x="0" y="447"/>
            <a:ext cx="3435178" cy="641305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 name="Google Shape;660;p43"/>
          <p:cNvSpPr txBox="1"/>
          <p:nvPr/>
        </p:nvSpPr>
        <p:spPr>
          <a:xfrm>
            <a:off x="172645" y="4620392"/>
            <a:ext cx="326253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En</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resumen…</a:t>
            </a:r>
            <a:endParaRPr/>
          </a:p>
        </p:txBody>
      </p:sp>
      <p:sp>
        <p:nvSpPr>
          <p:cNvPr id="661" name="Google Shape;661;p43"/>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Borer et al., 2009</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4"/>
          <p:cNvSpPr txBox="1"/>
          <p:nvPr>
            <p:ph idx="1" type="body"/>
          </p:nvPr>
        </p:nvSpPr>
        <p:spPr>
          <a:xfrm>
            <a:off x="3756455" y="580767"/>
            <a:ext cx="7597346" cy="5596195"/>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Clr>
                <a:schemeClr val="dk1"/>
              </a:buClr>
              <a:buSzPts val="1800"/>
              <a:buFont typeface="Calibri"/>
              <a:buAutoNum type="arabicPeriod" startAt="7"/>
            </a:pPr>
            <a:r>
              <a:rPr lang="es-CO" sz="1800">
                <a:latin typeface="Roboto Light"/>
                <a:ea typeface="Roboto Light"/>
                <a:cs typeface="Roboto Light"/>
                <a:sym typeface="Roboto Light"/>
              </a:rPr>
              <a:t>Cuando añada datos a una base de datos, intente no añadir columnas; más bien, diseñe sus tablas de forma que sólo añada filas.</a:t>
            </a:r>
            <a:endParaRPr/>
          </a:p>
          <a:p>
            <a:pPr indent="-514350" lvl="0" marL="514350" rtl="0" algn="l">
              <a:lnSpc>
                <a:spcPct val="150000"/>
              </a:lnSpc>
              <a:spcBef>
                <a:spcPts val="1000"/>
              </a:spcBef>
              <a:spcAft>
                <a:spcPts val="0"/>
              </a:spcAft>
              <a:buClr>
                <a:schemeClr val="dk1"/>
              </a:buClr>
              <a:buSzPts val="1800"/>
              <a:buFont typeface="Calibri"/>
              <a:buAutoNum type="arabicPeriod" startAt="7"/>
            </a:pPr>
            <a:r>
              <a:rPr lang="es-CO" sz="1800">
                <a:latin typeface="Roboto Light"/>
                <a:ea typeface="Roboto Light"/>
                <a:cs typeface="Roboto Light"/>
                <a:sym typeface="Roboto Light"/>
              </a:rPr>
              <a:t>Todas las celdas de cada columna deben contener un solo tipo de información (es decir, texto, números, etc.).</a:t>
            </a:r>
            <a:endParaRPr/>
          </a:p>
          <a:p>
            <a:pPr indent="-514350" lvl="0" marL="514350" rtl="0" algn="l">
              <a:lnSpc>
                <a:spcPct val="150000"/>
              </a:lnSpc>
              <a:spcBef>
                <a:spcPts val="1000"/>
              </a:spcBef>
              <a:spcAft>
                <a:spcPts val="0"/>
              </a:spcAft>
              <a:buClr>
                <a:schemeClr val="dk1"/>
              </a:buClr>
              <a:buSzPts val="1800"/>
              <a:buFont typeface="Calibri"/>
              <a:buAutoNum type="arabicPeriod" startAt="7"/>
            </a:pPr>
            <a:r>
              <a:rPr lang="es-CO" sz="1800">
                <a:latin typeface="Roboto Light"/>
                <a:ea typeface="Roboto Light"/>
                <a:cs typeface="Roboto Light"/>
                <a:sym typeface="Roboto Light"/>
              </a:rPr>
              <a:t>Registrar un solo dato (medida única) una sola vez; separar la información recogida a diferentes escalas en diferentes tablas. En otras palabras, crear una base de datos relacional.</a:t>
            </a:r>
            <a:endParaRPr/>
          </a:p>
          <a:p>
            <a:pPr indent="-514350" lvl="0" marL="514350" rtl="0" algn="l">
              <a:lnSpc>
                <a:spcPct val="150000"/>
              </a:lnSpc>
              <a:spcBef>
                <a:spcPts val="1000"/>
              </a:spcBef>
              <a:spcAft>
                <a:spcPts val="0"/>
              </a:spcAft>
              <a:buClr>
                <a:schemeClr val="dk1"/>
              </a:buClr>
              <a:buSzPts val="1800"/>
              <a:buFont typeface="Calibri"/>
              <a:buAutoNum type="arabicPeriod" startAt="7"/>
            </a:pPr>
            <a:r>
              <a:rPr lang="es-CO" sz="1800">
                <a:latin typeface="Roboto Light"/>
                <a:ea typeface="Roboto Light"/>
                <a:cs typeface="Roboto Light"/>
                <a:sym typeface="Roboto Light"/>
              </a:rPr>
              <a:t>Registrar la información completa sobre los nombres taxonómicos</a:t>
            </a:r>
            <a:endParaRPr/>
          </a:p>
          <a:p>
            <a:pPr indent="-514350" lvl="0" marL="514350" rtl="0" algn="l">
              <a:lnSpc>
                <a:spcPct val="150000"/>
              </a:lnSpc>
              <a:spcBef>
                <a:spcPts val="1000"/>
              </a:spcBef>
              <a:spcAft>
                <a:spcPts val="0"/>
              </a:spcAft>
              <a:buClr>
                <a:schemeClr val="dk1"/>
              </a:buClr>
              <a:buSzPts val="1800"/>
              <a:buFont typeface="Calibri"/>
              <a:buAutoNum type="arabicPeriod" startAt="7"/>
            </a:pPr>
            <a:r>
              <a:rPr lang="es-CO" sz="1800">
                <a:latin typeface="Roboto Light"/>
                <a:ea typeface="Roboto Light"/>
                <a:cs typeface="Roboto Light"/>
                <a:sym typeface="Roboto Light"/>
              </a:rPr>
              <a:t>Registrar las fechas completas, utilizando formatos estandarizados.</a:t>
            </a:r>
            <a:endParaRPr/>
          </a:p>
          <a:p>
            <a:pPr indent="-514350" lvl="0" marL="514350" rtl="0" algn="l">
              <a:lnSpc>
                <a:spcPct val="150000"/>
              </a:lnSpc>
              <a:spcBef>
                <a:spcPts val="1000"/>
              </a:spcBef>
              <a:spcAft>
                <a:spcPts val="0"/>
              </a:spcAft>
              <a:buClr>
                <a:schemeClr val="dk1"/>
              </a:buClr>
              <a:buSzPts val="1800"/>
              <a:buFont typeface="Calibri"/>
              <a:buAutoNum type="arabicPeriod" startAt="7"/>
            </a:pPr>
            <a:r>
              <a:rPr lang="es-CO" sz="1800">
                <a:latin typeface="Roboto Light"/>
                <a:ea typeface="Roboto Light"/>
                <a:cs typeface="Roboto Light"/>
                <a:sym typeface="Roboto Light"/>
              </a:rPr>
              <a:t>Mantenga siempre unos metadatos eficaces.</a:t>
            </a:r>
            <a:endParaRPr/>
          </a:p>
        </p:txBody>
      </p:sp>
      <p:pic>
        <p:nvPicPr>
          <p:cNvPr id="667" name="Google Shape;667;p44"/>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668" name="Google Shape;668;p44"/>
          <p:cNvSpPr/>
          <p:nvPr/>
        </p:nvSpPr>
        <p:spPr>
          <a:xfrm>
            <a:off x="0" y="447"/>
            <a:ext cx="3435178" cy="641305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44"/>
          <p:cNvSpPr txBox="1"/>
          <p:nvPr/>
        </p:nvSpPr>
        <p:spPr>
          <a:xfrm>
            <a:off x="172645" y="4620392"/>
            <a:ext cx="326253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En</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resumen…</a:t>
            </a:r>
            <a:endParaRPr/>
          </a:p>
        </p:txBody>
      </p:sp>
      <p:sp>
        <p:nvSpPr>
          <p:cNvPr id="670" name="Google Shape;670;p44"/>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Borer et al., 2009</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5" name="Shape 675"/>
        <p:cNvGrpSpPr/>
        <p:nvPr/>
      </p:nvGrpSpPr>
      <p:grpSpPr>
        <a:xfrm>
          <a:off x="0" y="0"/>
          <a:ext cx="0" cy="0"/>
          <a:chOff x="0" y="0"/>
          <a:chExt cx="0" cy="0"/>
        </a:xfrm>
      </p:grpSpPr>
      <p:sp>
        <p:nvSpPr>
          <p:cNvPr id="676" name="Google Shape;676;p45"/>
          <p:cNvSpPr txBox="1"/>
          <p:nvPr/>
        </p:nvSpPr>
        <p:spPr>
          <a:xfrm>
            <a:off x="2987040" y="4563291"/>
            <a:ext cx="579990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3600">
                <a:solidFill>
                  <a:srgbClr val="EB6B42"/>
                </a:solidFill>
                <a:latin typeface="Roboto Medium"/>
                <a:ea typeface="Roboto Medium"/>
                <a:cs typeface="Roboto Medium"/>
                <a:sym typeface="Roboto Medium"/>
              </a:rPr>
              <a:t>¡Gracias!</a:t>
            </a:r>
            <a:endParaRPr/>
          </a:p>
          <a:p>
            <a:pPr indent="0" lvl="0" marL="0" marR="0" rtl="0" algn="l">
              <a:spcBef>
                <a:spcPts val="0"/>
              </a:spcBef>
              <a:spcAft>
                <a:spcPts val="0"/>
              </a:spcAft>
              <a:buNone/>
            </a:pPr>
            <a:r>
              <a:rPr lang="es-CO" sz="1800">
                <a:solidFill>
                  <a:srgbClr val="333333"/>
                </a:solidFill>
                <a:latin typeface="Roboto Light"/>
                <a:ea typeface="Roboto Light"/>
                <a:cs typeface="Roboto Light"/>
                <a:sym typeface="Roboto Light"/>
              </a:rPr>
              <a:t>Nos vemos en un próximo capítulo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1" name="Shape 68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Roboto Light"/>
              <a:buNone/>
            </a:pPr>
            <a:r>
              <a:rPr lang="es-CO">
                <a:latin typeface="Roboto Light"/>
                <a:ea typeface="Roboto Light"/>
                <a:cs typeface="Roboto Light"/>
                <a:sym typeface="Roboto Light"/>
              </a:rPr>
              <a:t>Cadena de la información</a:t>
            </a:r>
            <a:endParaRPr/>
          </a:p>
        </p:txBody>
      </p:sp>
      <p:pic>
        <p:nvPicPr>
          <p:cNvPr id="136" name="Google Shape;136;p5"/>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37" name="Google Shape;137;p5"/>
          <p:cNvSpPr/>
          <p:nvPr/>
        </p:nvSpPr>
        <p:spPr>
          <a:xfrm>
            <a:off x="838200" y="3030614"/>
            <a:ext cx="1500051" cy="1500051"/>
          </a:xfrm>
          <a:prstGeom prst="roundRect">
            <a:avLst>
              <a:gd fmla="val 16667" name="adj"/>
            </a:avLst>
          </a:prstGeom>
          <a:solidFill>
            <a:srgbClr val="B9BED0"/>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333333"/>
                </a:solidFill>
                <a:latin typeface="Roboto Condensed Light"/>
                <a:ea typeface="Roboto Condensed Light"/>
                <a:cs typeface="Roboto Condensed Light"/>
                <a:sym typeface="Roboto Condensed Light"/>
              </a:rPr>
              <a:t>1.</a:t>
            </a:r>
            <a:endParaRPr/>
          </a:p>
          <a:p>
            <a:pPr indent="0" lvl="0" marL="0" marR="0" rtl="0" algn="ctr">
              <a:spcBef>
                <a:spcPts val="0"/>
              </a:spcBef>
              <a:spcAft>
                <a:spcPts val="0"/>
              </a:spcAft>
              <a:buNone/>
            </a:pPr>
            <a:r>
              <a:rPr lang="es-CO" sz="1400">
                <a:solidFill>
                  <a:srgbClr val="333333"/>
                </a:solidFill>
                <a:latin typeface="Roboto Condensed Light"/>
                <a:ea typeface="Roboto Condensed Light"/>
                <a:cs typeface="Roboto Condensed Light"/>
                <a:sym typeface="Roboto Condensed Light"/>
              </a:rPr>
              <a:t>Planificación</a:t>
            </a:r>
            <a:endParaRPr/>
          </a:p>
          <a:p>
            <a:pPr indent="0" lvl="0" marL="0" marR="0" rtl="0" algn="ctr">
              <a:spcBef>
                <a:spcPts val="0"/>
              </a:spcBef>
              <a:spcAft>
                <a:spcPts val="0"/>
              </a:spcAft>
              <a:buNone/>
            </a:pPr>
            <a:r>
              <a:t/>
            </a:r>
            <a:endParaRPr sz="1400">
              <a:solidFill>
                <a:srgbClr val="333333"/>
              </a:solidFill>
              <a:latin typeface="Roboto Condensed Light"/>
              <a:ea typeface="Roboto Condensed Light"/>
              <a:cs typeface="Roboto Condensed Light"/>
              <a:sym typeface="Roboto Condensed Light"/>
            </a:endParaRPr>
          </a:p>
        </p:txBody>
      </p:sp>
      <p:sp>
        <p:nvSpPr>
          <p:cNvPr id="138" name="Google Shape;138;p5"/>
          <p:cNvSpPr/>
          <p:nvPr/>
        </p:nvSpPr>
        <p:spPr>
          <a:xfrm>
            <a:off x="2479764" y="3030613"/>
            <a:ext cx="1500051" cy="1500051"/>
          </a:xfrm>
          <a:prstGeom prst="roundRect">
            <a:avLst>
              <a:gd fmla="val 16667" name="adj"/>
            </a:avLst>
          </a:prstGeom>
          <a:solidFill>
            <a:srgbClr val="B9BED0"/>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333333"/>
                </a:solidFill>
                <a:latin typeface="Roboto Condensed Light"/>
                <a:ea typeface="Roboto Condensed Light"/>
                <a:cs typeface="Roboto Condensed Light"/>
                <a:sym typeface="Roboto Condensed Light"/>
              </a:rPr>
              <a:t>2.</a:t>
            </a:r>
            <a:endParaRPr/>
          </a:p>
          <a:p>
            <a:pPr indent="0" lvl="0" marL="0" marR="0" rtl="0" algn="ctr">
              <a:spcBef>
                <a:spcPts val="0"/>
              </a:spcBef>
              <a:spcAft>
                <a:spcPts val="0"/>
              </a:spcAft>
              <a:buNone/>
            </a:pPr>
            <a:r>
              <a:rPr lang="es-CO" sz="1400">
                <a:solidFill>
                  <a:srgbClr val="333333"/>
                </a:solidFill>
                <a:latin typeface="Roboto Condensed Light"/>
                <a:ea typeface="Roboto Condensed Light"/>
                <a:cs typeface="Roboto Condensed Light"/>
                <a:sym typeface="Roboto Condensed Light"/>
              </a:rPr>
              <a:t>Recolección</a:t>
            </a:r>
            <a:endParaRPr/>
          </a:p>
          <a:p>
            <a:pPr indent="0" lvl="0" marL="0" marR="0" rtl="0" algn="ctr">
              <a:spcBef>
                <a:spcPts val="0"/>
              </a:spcBef>
              <a:spcAft>
                <a:spcPts val="0"/>
              </a:spcAft>
              <a:buNone/>
            </a:pPr>
            <a:r>
              <a:t/>
            </a:r>
            <a:endParaRPr sz="1400">
              <a:solidFill>
                <a:srgbClr val="333333"/>
              </a:solidFill>
              <a:latin typeface="Roboto Condensed Light"/>
              <a:ea typeface="Roboto Condensed Light"/>
              <a:cs typeface="Roboto Condensed Light"/>
              <a:sym typeface="Roboto Condensed Light"/>
            </a:endParaRPr>
          </a:p>
        </p:txBody>
      </p:sp>
      <p:sp>
        <p:nvSpPr>
          <p:cNvPr id="139" name="Google Shape;139;p5"/>
          <p:cNvSpPr/>
          <p:nvPr/>
        </p:nvSpPr>
        <p:spPr>
          <a:xfrm>
            <a:off x="4134978" y="3030612"/>
            <a:ext cx="1500051" cy="1500051"/>
          </a:xfrm>
          <a:prstGeom prst="roundRect">
            <a:avLst>
              <a:gd fmla="val 16667" name="adj"/>
            </a:avLst>
          </a:prstGeom>
          <a:solidFill>
            <a:srgbClr val="B9BED0"/>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333333"/>
                </a:solidFill>
                <a:latin typeface="Roboto Condensed Light"/>
                <a:ea typeface="Roboto Condensed Light"/>
                <a:cs typeface="Roboto Condensed Light"/>
                <a:sym typeface="Roboto Condensed Light"/>
              </a:rPr>
              <a:t>3.</a:t>
            </a:r>
            <a:endParaRPr/>
          </a:p>
          <a:p>
            <a:pPr indent="0" lvl="0" marL="0" marR="0" rtl="0" algn="ctr">
              <a:spcBef>
                <a:spcPts val="0"/>
              </a:spcBef>
              <a:spcAft>
                <a:spcPts val="0"/>
              </a:spcAft>
              <a:buNone/>
            </a:pPr>
            <a:r>
              <a:rPr lang="es-CO" sz="1400">
                <a:solidFill>
                  <a:srgbClr val="333333"/>
                </a:solidFill>
                <a:latin typeface="Roboto Condensed Light"/>
                <a:ea typeface="Roboto Condensed Light"/>
                <a:cs typeface="Roboto Condensed Light"/>
                <a:sym typeface="Roboto Condensed Light"/>
              </a:rPr>
              <a:t>Documentación</a:t>
            </a:r>
            <a:endParaRPr/>
          </a:p>
          <a:p>
            <a:pPr indent="0" lvl="0" marL="0" marR="0" rtl="0" algn="ctr">
              <a:spcBef>
                <a:spcPts val="0"/>
              </a:spcBef>
              <a:spcAft>
                <a:spcPts val="0"/>
              </a:spcAft>
              <a:buNone/>
            </a:pPr>
            <a:r>
              <a:t/>
            </a:r>
            <a:endParaRPr sz="1400">
              <a:solidFill>
                <a:srgbClr val="333333"/>
              </a:solidFill>
              <a:latin typeface="Roboto Condensed Light"/>
              <a:ea typeface="Roboto Condensed Light"/>
              <a:cs typeface="Roboto Condensed Light"/>
              <a:sym typeface="Roboto Condensed Light"/>
            </a:endParaRPr>
          </a:p>
        </p:txBody>
      </p:sp>
      <p:sp>
        <p:nvSpPr>
          <p:cNvPr id="140" name="Google Shape;140;p5"/>
          <p:cNvSpPr/>
          <p:nvPr/>
        </p:nvSpPr>
        <p:spPr>
          <a:xfrm>
            <a:off x="5790192" y="3030611"/>
            <a:ext cx="2021397" cy="1500051"/>
          </a:xfrm>
          <a:prstGeom prst="roundRect">
            <a:avLst>
              <a:gd fmla="val 16667" name="adj"/>
            </a:avLst>
          </a:prstGeom>
          <a:solidFill>
            <a:srgbClr val="595859"/>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B9BED0"/>
                </a:solidFill>
                <a:latin typeface="Roboto Condensed Light"/>
                <a:ea typeface="Roboto Condensed Light"/>
                <a:cs typeface="Roboto Condensed Light"/>
                <a:sym typeface="Roboto Condensed Light"/>
              </a:rPr>
              <a:t>4.</a:t>
            </a:r>
            <a:endParaRPr/>
          </a:p>
          <a:p>
            <a:pPr indent="0" lvl="0" marL="0" marR="0" rtl="0" algn="ctr">
              <a:spcBef>
                <a:spcPts val="0"/>
              </a:spcBef>
              <a:spcAft>
                <a:spcPts val="0"/>
              </a:spcAft>
              <a:buNone/>
            </a:pPr>
            <a:r>
              <a:rPr lang="es-CO" sz="1400">
                <a:solidFill>
                  <a:srgbClr val="B9BED0"/>
                </a:solidFill>
                <a:latin typeface="Roboto Condensed Light"/>
                <a:ea typeface="Roboto Condensed Light"/>
                <a:cs typeface="Roboto Condensed Light"/>
                <a:sym typeface="Roboto Condensed Light"/>
              </a:rPr>
              <a:t>Digitalización</a:t>
            </a:r>
            <a:endParaRPr/>
          </a:p>
          <a:p>
            <a:pPr indent="0" lvl="0" marL="0" marR="0" rtl="0" algn="ctr">
              <a:spcBef>
                <a:spcPts val="0"/>
              </a:spcBef>
              <a:spcAft>
                <a:spcPts val="0"/>
              </a:spcAft>
              <a:buNone/>
            </a:pPr>
            <a:r>
              <a:t/>
            </a:r>
            <a:endParaRPr sz="1400">
              <a:solidFill>
                <a:srgbClr val="B9BED0"/>
              </a:solidFill>
              <a:latin typeface="Roboto Condensed Light"/>
              <a:ea typeface="Roboto Condensed Light"/>
              <a:cs typeface="Roboto Condensed Light"/>
              <a:sym typeface="Roboto Condensed Light"/>
            </a:endParaRPr>
          </a:p>
        </p:txBody>
      </p:sp>
      <p:sp>
        <p:nvSpPr>
          <p:cNvPr id="141" name="Google Shape;141;p5"/>
          <p:cNvSpPr/>
          <p:nvPr/>
        </p:nvSpPr>
        <p:spPr>
          <a:xfrm>
            <a:off x="7949295" y="3030610"/>
            <a:ext cx="1500051" cy="1500051"/>
          </a:xfrm>
          <a:prstGeom prst="roundRect">
            <a:avLst>
              <a:gd fmla="val 16667" name="adj"/>
            </a:avLst>
          </a:prstGeom>
          <a:solidFill>
            <a:srgbClr val="B9BED0"/>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333333"/>
                </a:solidFill>
                <a:latin typeface="Roboto Condensed Light"/>
                <a:ea typeface="Roboto Condensed Light"/>
                <a:cs typeface="Roboto Condensed Light"/>
                <a:sym typeface="Roboto Condensed Light"/>
              </a:rPr>
              <a:t>5.</a:t>
            </a:r>
            <a:endParaRPr/>
          </a:p>
          <a:p>
            <a:pPr indent="0" lvl="0" marL="0" marR="0" rtl="0" algn="ctr">
              <a:spcBef>
                <a:spcPts val="0"/>
              </a:spcBef>
              <a:spcAft>
                <a:spcPts val="0"/>
              </a:spcAft>
              <a:buNone/>
            </a:pPr>
            <a:r>
              <a:rPr lang="es-CO" sz="1400">
                <a:solidFill>
                  <a:srgbClr val="333333"/>
                </a:solidFill>
                <a:latin typeface="Roboto Condensed Light"/>
                <a:ea typeface="Roboto Condensed Light"/>
                <a:cs typeface="Roboto Condensed Light"/>
                <a:sym typeface="Roboto Condensed Light"/>
              </a:rPr>
              <a:t>Control de calidad</a:t>
            </a:r>
            <a:endParaRPr/>
          </a:p>
        </p:txBody>
      </p:sp>
      <p:sp>
        <p:nvSpPr>
          <p:cNvPr id="142" name="Google Shape;142;p5"/>
          <p:cNvSpPr/>
          <p:nvPr/>
        </p:nvSpPr>
        <p:spPr>
          <a:xfrm>
            <a:off x="9583745" y="3030610"/>
            <a:ext cx="1719944" cy="1500051"/>
          </a:xfrm>
          <a:prstGeom prst="roundRect">
            <a:avLst>
              <a:gd fmla="val 16667" name="adj"/>
            </a:avLst>
          </a:prstGeom>
          <a:solidFill>
            <a:srgbClr val="B9BED0"/>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s-CO" sz="2800">
                <a:solidFill>
                  <a:srgbClr val="333333"/>
                </a:solidFill>
                <a:latin typeface="Roboto Condensed Light"/>
                <a:ea typeface="Roboto Condensed Light"/>
                <a:cs typeface="Roboto Condensed Light"/>
                <a:sym typeface="Roboto Condensed Light"/>
              </a:rPr>
              <a:t>6.</a:t>
            </a:r>
            <a:endParaRPr/>
          </a:p>
          <a:p>
            <a:pPr indent="0" lvl="0" marL="0" marR="0" rtl="0" algn="ctr">
              <a:spcBef>
                <a:spcPts val="0"/>
              </a:spcBef>
              <a:spcAft>
                <a:spcPts val="0"/>
              </a:spcAft>
              <a:buNone/>
            </a:pPr>
            <a:r>
              <a:rPr lang="es-CO" sz="1400">
                <a:solidFill>
                  <a:srgbClr val="333333"/>
                </a:solidFill>
                <a:latin typeface="Roboto Condensed Light"/>
                <a:ea typeface="Roboto Condensed Light"/>
                <a:cs typeface="Roboto Condensed Light"/>
                <a:sym typeface="Roboto Condensed Light"/>
              </a:rPr>
              <a:t>Publicación en línea</a:t>
            </a:r>
            <a:endParaRPr/>
          </a:p>
          <a:p>
            <a:pPr indent="0" lvl="0" marL="0" marR="0" rtl="0" algn="ctr">
              <a:spcBef>
                <a:spcPts val="0"/>
              </a:spcBef>
              <a:spcAft>
                <a:spcPts val="0"/>
              </a:spcAft>
              <a:buNone/>
            </a:pPr>
            <a:r>
              <a:t/>
            </a:r>
            <a:endParaRPr sz="1400">
              <a:solidFill>
                <a:srgbClr val="333333"/>
              </a:solidFill>
              <a:latin typeface="Roboto Condensed Light"/>
              <a:ea typeface="Roboto Condensed Light"/>
              <a:cs typeface="Roboto Condensed Light"/>
              <a:sym typeface="Roboto Condensed Light"/>
            </a:endParaRPr>
          </a:p>
        </p:txBody>
      </p:sp>
      <p:pic>
        <p:nvPicPr>
          <p:cNvPr descr="Calendario mensual" id="143" name="Google Shape;143;p5"/>
          <p:cNvPicPr preferRelativeResize="0"/>
          <p:nvPr/>
        </p:nvPicPr>
        <p:blipFill rotWithShape="1">
          <a:blip r:embed="rId4">
            <a:alphaModFix/>
          </a:blip>
          <a:srcRect b="0" l="0" r="0" t="0"/>
          <a:stretch/>
        </p:blipFill>
        <p:spPr>
          <a:xfrm>
            <a:off x="1308975" y="3030610"/>
            <a:ext cx="540000" cy="540000"/>
          </a:xfrm>
          <a:prstGeom prst="rect">
            <a:avLst/>
          </a:prstGeom>
          <a:noFill/>
          <a:ln>
            <a:noFill/>
          </a:ln>
        </p:spPr>
      </p:pic>
      <p:pic>
        <p:nvPicPr>
          <p:cNvPr descr="Mapa con marcador" id="144" name="Google Shape;144;p5"/>
          <p:cNvPicPr preferRelativeResize="0"/>
          <p:nvPr/>
        </p:nvPicPr>
        <p:blipFill rotWithShape="1">
          <a:blip r:embed="rId5">
            <a:alphaModFix/>
          </a:blip>
          <a:srcRect b="0" l="0" r="0" t="0"/>
          <a:stretch/>
        </p:blipFill>
        <p:spPr>
          <a:xfrm>
            <a:off x="2969040" y="3026291"/>
            <a:ext cx="540000" cy="540000"/>
          </a:xfrm>
          <a:prstGeom prst="rect">
            <a:avLst/>
          </a:prstGeom>
          <a:noFill/>
          <a:ln>
            <a:noFill/>
          </a:ln>
        </p:spPr>
      </p:pic>
      <p:pic>
        <p:nvPicPr>
          <p:cNvPr descr="Portapapeles" id="145" name="Google Shape;145;p5"/>
          <p:cNvPicPr preferRelativeResize="0"/>
          <p:nvPr/>
        </p:nvPicPr>
        <p:blipFill rotWithShape="1">
          <a:blip r:embed="rId6">
            <a:alphaModFix/>
          </a:blip>
          <a:srcRect b="0" l="0" r="0" t="0"/>
          <a:stretch/>
        </p:blipFill>
        <p:spPr>
          <a:xfrm>
            <a:off x="4595233" y="3026291"/>
            <a:ext cx="540000" cy="540000"/>
          </a:xfrm>
          <a:prstGeom prst="rect">
            <a:avLst/>
          </a:prstGeom>
          <a:noFill/>
          <a:ln>
            <a:noFill/>
          </a:ln>
        </p:spPr>
      </p:pic>
      <p:pic>
        <p:nvPicPr>
          <p:cNvPr descr="Equipo" id="146" name="Google Shape;146;p5"/>
          <p:cNvPicPr preferRelativeResize="0"/>
          <p:nvPr/>
        </p:nvPicPr>
        <p:blipFill rotWithShape="1">
          <a:blip r:embed="rId7">
            <a:alphaModFix/>
          </a:blip>
          <a:srcRect b="0" l="0" r="0" t="0"/>
          <a:stretch/>
        </p:blipFill>
        <p:spPr>
          <a:xfrm>
            <a:off x="6509791" y="3026291"/>
            <a:ext cx="540000" cy="540000"/>
          </a:xfrm>
          <a:prstGeom prst="rect">
            <a:avLst/>
          </a:prstGeom>
          <a:noFill/>
          <a:ln>
            <a:noFill/>
          </a:ln>
        </p:spPr>
      </p:pic>
      <p:pic>
        <p:nvPicPr>
          <p:cNvPr descr="Robot" id="147" name="Google Shape;147;p5"/>
          <p:cNvPicPr preferRelativeResize="0"/>
          <p:nvPr/>
        </p:nvPicPr>
        <p:blipFill rotWithShape="1">
          <a:blip r:embed="rId8">
            <a:alphaModFix/>
          </a:blip>
          <a:srcRect b="0" l="0" r="0" t="0"/>
          <a:stretch/>
        </p:blipFill>
        <p:spPr>
          <a:xfrm>
            <a:off x="8367960" y="3026291"/>
            <a:ext cx="540000" cy="540000"/>
          </a:xfrm>
          <a:prstGeom prst="rect">
            <a:avLst/>
          </a:prstGeom>
          <a:noFill/>
          <a:ln>
            <a:noFill/>
          </a:ln>
        </p:spPr>
      </p:pic>
      <p:pic>
        <p:nvPicPr>
          <p:cNvPr descr="Enrutador inalámbrico" id="148" name="Google Shape;148;p5"/>
          <p:cNvPicPr preferRelativeResize="0"/>
          <p:nvPr/>
        </p:nvPicPr>
        <p:blipFill rotWithShape="1">
          <a:blip r:embed="rId9">
            <a:alphaModFix/>
          </a:blip>
          <a:srcRect b="0" l="0" r="0" t="0"/>
          <a:stretch/>
        </p:blipFill>
        <p:spPr>
          <a:xfrm>
            <a:off x="10173717" y="3026291"/>
            <a:ext cx="540000" cy="540000"/>
          </a:xfrm>
          <a:prstGeom prst="rect">
            <a:avLst/>
          </a:prstGeom>
          <a:noFill/>
          <a:ln>
            <a:noFill/>
          </a:ln>
        </p:spPr>
      </p:pic>
      <p:cxnSp>
        <p:nvCxnSpPr>
          <p:cNvPr id="149" name="Google Shape;149;p5"/>
          <p:cNvCxnSpPr/>
          <p:nvPr/>
        </p:nvCxnSpPr>
        <p:spPr>
          <a:xfrm>
            <a:off x="838200" y="2795483"/>
            <a:ext cx="10515600" cy="0"/>
          </a:xfrm>
          <a:prstGeom prst="straightConnector1">
            <a:avLst/>
          </a:prstGeom>
          <a:noFill/>
          <a:ln cap="flat" cmpd="sng" w="38100">
            <a:solidFill>
              <a:srgbClr val="EB6B42"/>
            </a:solidFill>
            <a:prstDash val="solid"/>
            <a:miter lim="800000"/>
            <a:headEnd len="sm" w="sm" type="none"/>
            <a:tailEnd len="lg" w="lg" type="stealth"/>
          </a:ln>
        </p:spPr>
      </p:cxnSp>
      <p:sp>
        <p:nvSpPr>
          <p:cNvPr id="150" name="Google Shape;150;p5"/>
          <p:cNvSpPr txBox="1"/>
          <p:nvPr/>
        </p:nvSpPr>
        <p:spPr>
          <a:xfrm>
            <a:off x="2451462" y="2487706"/>
            <a:ext cx="72890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400">
                <a:solidFill>
                  <a:schemeClr val="dk1"/>
                </a:solidFill>
                <a:latin typeface="Roboto Thin"/>
                <a:ea typeface="Roboto Thin"/>
                <a:cs typeface="Roboto Thin"/>
                <a:sym typeface="Roboto Thin"/>
              </a:rPr>
              <a:t>Costo de la corrección de errores</a:t>
            </a:r>
            <a:endParaRPr/>
          </a:p>
        </p:txBody>
      </p:sp>
      <p:sp>
        <p:nvSpPr>
          <p:cNvPr id="151" name="Google Shape;151;p5"/>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K. Cezón, 2015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156" name="Shape 156"/>
        <p:cNvGrpSpPr/>
        <p:nvPr/>
      </p:nvGrpSpPr>
      <p:grpSpPr>
        <a:xfrm>
          <a:off x="0" y="0"/>
          <a:ext cx="0" cy="0"/>
          <a:chOff x="0" y="0"/>
          <a:chExt cx="0" cy="0"/>
        </a:xfrm>
      </p:grpSpPr>
      <p:sp>
        <p:nvSpPr>
          <p:cNvPr id="157" name="Google Shape;157;p6"/>
          <p:cNvSpPr txBox="1"/>
          <p:nvPr>
            <p:ph idx="1" type="body"/>
          </p:nvPr>
        </p:nvSpPr>
        <p:spPr>
          <a:xfrm>
            <a:off x="4621200" y="1158361"/>
            <a:ext cx="7105361"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2800"/>
              <a:buNone/>
            </a:pPr>
            <a:r>
              <a:rPr lang="es-CO">
                <a:latin typeface="Roboto"/>
                <a:ea typeface="Roboto"/>
                <a:cs typeface="Roboto"/>
                <a:sym typeface="Roboto"/>
              </a:rPr>
              <a:t>Digitalización:</a:t>
            </a:r>
            <a:endParaRPr/>
          </a:p>
          <a:p>
            <a:pPr indent="0" lvl="0" marL="0" rtl="0" algn="l">
              <a:lnSpc>
                <a:spcPct val="150000"/>
              </a:lnSpc>
              <a:spcBef>
                <a:spcPts val="1000"/>
              </a:spcBef>
              <a:spcAft>
                <a:spcPts val="0"/>
              </a:spcAft>
              <a:buClr>
                <a:schemeClr val="dk1"/>
              </a:buClr>
              <a:buSzPts val="2000"/>
              <a:buNone/>
            </a:pPr>
            <a:r>
              <a:rPr lang="es-CO" sz="2000">
                <a:latin typeface="Roboto Light"/>
                <a:ea typeface="Roboto Light"/>
                <a:cs typeface="Roboto Light"/>
                <a:sym typeface="Roboto Light"/>
              </a:rPr>
              <a:t>Acción y efecto de </a:t>
            </a:r>
            <a:r>
              <a:rPr b="1" lang="es-CO" sz="2000">
                <a:latin typeface="Roboto Light"/>
                <a:ea typeface="Roboto Light"/>
                <a:cs typeface="Roboto Light"/>
                <a:sym typeface="Roboto Light"/>
              </a:rPr>
              <a:t>digitalizar </a:t>
            </a:r>
            <a:r>
              <a:rPr lang="es-CO" sz="2000">
                <a:latin typeface="Roboto Light"/>
                <a:ea typeface="Roboto Light"/>
                <a:cs typeface="Roboto Light"/>
                <a:sym typeface="Roboto Light"/>
              </a:rPr>
              <a:t>(RAE).</a:t>
            </a:r>
            <a:endParaRPr/>
          </a:p>
          <a:p>
            <a:pPr indent="0" lvl="0" marL="0" rtl="0" algn="l">
              <a:lnSpc>
                <a:spcPct val="150000"/>
              </a:lnSpc>
              <a:spcBef>
                <a:spcPts val="1000"/>
              </a:spcBef>
              <a:spcAft>
                <a:spcPts val="0"/>
              </a:spcAft>
              <a:buClr>
                <a:schemeClr val="dk1"/>
              </a:buClr>
              <a:buSzPts val="2000"/>
              <a:buNone/>
            </a:pPr>
            <a:r>
              <a:t/>
            </a:r>
            <a:endParaRPr sz="2000">
              <a:latin typeface="Roboto Light"/>
              <a:ea typeface="Roboto Light"/>
              <a:cs typeface="Roboto Light"/>
              <a:sym typeface="Roboto Light"/>
            </a:endParaRPr>
          </a:p>
          <a:p>
            <a:pPr indent="-228600" lvl="0" marL="228600" rtl="0" algn="l">
              <a:lnSpc>
                <a:spcPct val="150000"/>
              </a:lnSpc>
              <a:spcBef>
                <a:spcPts val="1000"/>
              </a:spcBef>
              <a:spcAft>
                <a:spcPts val="0"/>
              </a:spcAft>
              <a:buClr>
                <a:schemeClr val="dk1"/>
              </a:buClr>
              <a:buSzPts val="2000"/>
              <a:buChar char="•"/>
            </a:pPr>
            <a:r>
              <a:rPr lang="es-CO" sz="2000">
                <a:latin typeface="Roboto Light"/>
                <a:ea typeface="Roboto Light"/>
                <a:cs typeface="Roboto Light"/>
                <a:sym typeface="Roboto Light"/>
              </a:rPr>
              <a:t> Verbo que a su vez puede definirse como </a:t>
            </a:r>
            <a:r>
              <a:rPr i="1" lang="es-CO" sz="2000">
                <a:latin typeface="Roboto Light"/>
                <a:ea typeface="Roboto Light"/>
                <a:cs typeface="Roboto Light"/>
                <a:sym typeface="Roboto Light"/>
              </a:rPr>
              <a:t>registrar datos en forma digital.</a:t>
            </a:r>
            <a:endParaRPr sz="2000">
              <a:latin typeface="Roboto Light"/>
              <a:ea typeface="Roboto Light"/>
              <a:cs typeface="Roboto Light"/>
              <a:sym typeface="Roboto Light"/>
            </a:endParaRPr>
          </a:p>
          <a:p>
            <a:pPr indent="-228600" lvl="0" marL="228600" rtl="0" algn="l">
              <a:lnSpc>
                <a:spcPct val="150000"/>
              </a:lnSpc>
              <a:spcBef>
                <a:spcPts val="1000"/>
              </a:spcBef>
              <a:spcAft>
                <a:spcPts val="0"/>
              </a:spcAft>
              <a:buClr>
                <a:schemeClr val="dk1"/>
              </a:buClr>
              <a:buSzPts val="2000"/>
              <a:buChar char="•"/>
            </a:pPr>
            <a:r>
              <a:rPr i="1" lang="es-CO" sz="2000">
                <a:latin typeface="Roboto Light"/>
                <a:ea typeface="Roboto Light"/>
                <a:cs typeface="Roboto Light"/>
                <a:sym typeface="Roboto Light"/>
              </a:rPr>
              <a:t>Convertir o codificar datos o informaciones de carácter continuo, como por ejemplo una imagen fotográfica, o un documento, o un libro.</a:t>
            </a:r>
            <a:endParaRPr/>
          </a:p>
        </p:txBody>
      </p:sp>
      <p:pic>
        <p:nvPicPr>
          <p:cNvPr id="158" name="Google Shape;158;p6"/>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59" name="Google Shape;159;p6"/>
          <p:cNvSpPr/>
          <p:nvPr/>
        </p:nvSpPr>
        <p:spPr>
          <a:xfrm>
            <a:off x="0" y="447"/>
            <a:ext cx="4044326" cy="6413053"/>
          </a:xfrm>
          <a:prstGeom prst="rect">
            <a:avLst/>
          </a:prstGeom>
          <a:solidFill>
            <a:srgbClr val="7575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0" name="Google Shape;160;p6"/>
          <p:cNvPicPr preferRelativeResize="0"/>
          <p:nvPr/>
        </p:nvPicPr>
        <p:blipFill rotWithShape="1">
          <a:blip r:embed="rId4">
            <a:alphaModFix/>
          </a:blip>
          <a:srcRect b="0" l="0" r="0" t="0"/>
          <a:stretch/>
        </p:blipFill>
        <p:spPr>
          <a:xfrm>
            <a:off x="0" y="1158361"/>
            <a:ext cx="4034548" cy="2672233"/>
          </a:xfrm>
          <a:prstGeom prst="rect">
            <a:avLst/>
          </a:prstGeom>
          <a:noFill/>
          <a:ln>
            <a:noFill/>
          </a:ln>
        </p:spPr>
      </p:pic>
      <p:sp>
        <p:nvSpPr>
          <p:cNvPr id="161" name="Google Shape;161;p6"/>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Conceptos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básicos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7"/>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
        <p:nvSpPr>
          <p:cNvPr id="168" name="Google Shape;168;p7"/>
          <p:cNvSpPr txBox="1"/>
          <p:nvPr/>
        </p:nvSpPr>
        <p:spPr>
          <a:xfrm>
            <a:off x="4621200" y="1158361"/>
            <a:ext cx="7105361"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chemeClr val="dk1"/>
              </a:buClr>
              <a:buSzPts val="2800"/>
              <a:buFont typeface="Arial"/>
              <a:buNone/>
            </a:pPr>
            <a:r>
              <a:rPr lang="es-CO" sz="2800">
                <a:solidFill>
                  <a:schemeClr val="dk1"/>
                </a:solidFill>
                <a:latin typeface="Roboto"/>
                <a:ea typeface="Roboto"/>
                <a:cs typeface="Roboto"/>
                <a:sym typeface="Roboto"/>
              </a:rPr>
              <a:t>Almacenamiento:</a:t>
            </a:r>
            <a:endParaRPr/>
          </a:p>
          <a:p>
            <a:pPr indent="0" lvl="0" marL="0" marR="0" rtl="0" algn="l">
              <a:lnSpc>
                <a:spcPct val="150000"/>
              </a:lnSpc>
              <a:spcBef>
                <a:spcPts val="1000"/>
              </a:spcBef>
              <a:spcAft>
                <a:spcPts val="0"/>
              </a:spcAft>
              <a:buClr>
                <a:schemeClr val="dk1"/>
              </a:buClr>
              <a:buSzPts val="2000"/>
              <a:buFont typeface="Arial"/>
              <a:buNone/>
            </a:pPr>
            <a:r>
              <a:rPr lang="es-CO" sz="2000">
                <a:solidFill>
                  <a:schemeClr val="dk1"/>
                </a:solidFill>
                <a:latin typeface="Roboto Light"/>
                <a:ea typeface="Roboto Light"/>
                <a:cs typeface="Roboto Light"/>
                <a:sym typeface="Roboto Light"/>
              </a:rPr>
              <a:t>Reunir, guardar o registrar en cantidad algo (RAE).</a:t>
            </a:r>
            <a:endParaRPr/>
          </a:p>
          <a:p>
            <a:pPr indent="0" lvl="0" marL="0" marR="0" rtl="0" algn="l">
              <a:lnSpc>
                <a:spcPct val="150000"/>
              </a:lnSpc>
              <a:spcBef>
                <a:spcPts val="1000"/>
              </a:spcBef>
              <a:spcAft>
                <a:spcPts val="0"/>
              </a:spcAft>
              <a:buClr>
                <a:schemeClr val="dk1"/>
              </a:buClr>
              <a:buSzPts val="2000"/>
              <a:buFont typeface="Arial"/>
              <a:buNone/>
            </a:pPr>
            <a:r>
              <a:t/>
            </a:r>
            <a:endParaRPr sz="2000">
              <a:solidFill>
                <a:schemeClr val="dk1"/>
              </a:solidFill>
              <a:latin typeface="Roboto Light"/>
              <a:ea typeface="Roboto Light"/>
              <a:cs typeface="Roboto Light"/>
              <a:sym typeface="Roboto Light"/>
            </a:endParaRPr>
          </a:p>
          <a:p>
            <a:pPr indent="-228600" lvl="0" marL="228600" marR="0" rtl="0" algn="l">
              <a:lnSpc>
                <a:spcPct val="150000"/>
              </a:lnSpc>
              <a:spcBef>
                <a:spcPts val="1000"/>
              </a:spcBef>
              <a:spcAft>
                <a:spcPts val="0"/>
              </a:spcAft>
              <a:buClr>
                <a:schemeClr val="dk1"/>
              </a:buClr>
              <a:buSzPts val="2000"/>
              <a:buFont typeface="Arial"/>
              <a:buChar char="•"/>
            </a:pPr>
            <a:r>
              <a:rPr lang="es-CO" sz="2000">
                <a:solidFill>
                  <a:schemeClr val="dk1"/>
                </a:solidFill>
                <a:latin typeface="Roboto Light"/>
                <a:ea typeface="Roboto Light"/>
                <a:cs typeface="Roboto Light"/>
                <a:sym typeface="Roboto Light"/>
              </a:rPr>
              <a:t>Almacenar libros, datos informaciones</a:t>
            </a:r>
            <a:endParaRPr i="1" sz="2000">
              <a:solidFill>
                <a:schemeClr val="dk1"/>
              </a:solidFill>
              <a:latin typeface="Roboto Light"/>
              <a:ea typeface="Roboto Light"/>
              <a:cs typeface="Roboto Light"/>
              <a:sym typeface="Roboto Light"/>
            </a:endParaRPr>
          </a:p>
        </p:txBody>
      </p:sp>
      <p:sp>
        <p:nvSpPr>
          <p:cNvPr id="169" name="Google Shape;169;p7"/>
          <p:cNvSpPr/>
          <p:nvPr/>
        </p:nvSpPr>
        <p:spPr>
          <a:xfrm>
            <a:off x="0" y="447"/>
            <a:ext cx="4044326" cy="6413053"/>
          </a:xfrm>
          <a:prstGeom prst="rect">
            <a:avLst/>
          </a:prstGeom>
          <a:solidFill>
            <a:srgbClr val="7575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0" name="Google Shape;170;p7"/>
          <p:cNvPicPr preferRelativeResize="0"/>
          <p:nvPr/>
        </p:nvPicPr>
        <p:blipFill rotWithShape="1">
          <a:blip r:embed="rId4">
            <a:alphaModFix/>
          </a:blip>
          <a:srcRect b="0" l="0" r="0" t="0"/>
          <a:stretch/>
        </p:blipFill>
        <p:spPr>
          <a:xfrm>
            <a:off x="0" y="1158361"/>
            <a:ext cx="4034548" cy="2672233"/>
          </a:xfrm>
          <a:prstGeom prst="rect">
            <a:avLst/>
          </a:prstGeom>
          <a:noFill/>
          <a:ln>
            <a:noFill/>
          </a:ln>
        </p:spPr>
      </p:pic>
      <p:sp>
        <p:nvSpPr>
          <p:cNvPr id="171" name="Google Shape;171;p7"/>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Conceptos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básicos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p:nvPr/>
        </p:nvSpPr>
        <p:spPr>
          <a:xfrm>
            <a:off x="0" y="447"/>
            <a:ext cx="4044326" cy="6413053"/>
          </a:xfrm>
          <a:prstGeom prst="rect">
            <a:avLst/>
          </a:prstGeom>
          <a:solidFill>
            <a:srgbClr val="7575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8"/>
          <p:cNvSpPr txBox="1"/>
          <p:nvPr>
            <p:ph idx="1" type="body"/>
          </p:nvPr>
        </p:nvSpPr>
        <p:spPr>
          <a:xfrm>
            <a:off x="4621200" y="1158361"/>
            <a:ext cx="7105361"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800"/>
              <a:buNone/>
            </a:pPr>
            <a:r>
              <a:rPr lang="es-CO">
                <a:latin typeface="Roboto"/>
                <a:ea typeface="Roboto"/>
                <a:cs typeface="Roboto"/>
                <a:sym typeface="Roboto"/>
              </a:rPr>
              <a:t>Digitalización y almacenamiento:</a:t>
            </a:r>
            <a:endParaRPr/>
          </a:p>
        </p:txBody>
      </p:sp>
      <p:pic>
        <p:nvPicPr>
          <p:cNvPr id="179" name="Google Shape;179;p8"/>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pic>
        <p:nvPicPr>
          <p:cNvPr id="180" name="Google Shape;180;p8"/>
          <p:cNvPicPr preferRelativeResize="0"/>
          <p:nvPr/>
        </p:nvPicPr>
        <p:blipFill rotWithShape="1">
          <a:blip r:embed="rId4">
            <a:alphaModFix/>
          </a:blip>
          <a:srcRect b="0" l="0" r="0" t="0"/>
          <a:stretch/>
        </p:blipFill>
        <p:spPr>
          <a:xfrm>
            <a:off x="0" y="1158361"/>
            <a:ext cx="4034548" cy="2672233"/>
          </a:xfrm>
          <a:prstGeom prst="rect">
            <a:avLst/>
          </a:prstGeom>
          <a:noFill/>
          <a:ln>
            <a:noFill/>
          </a:ln>
        </p:spPr>
      </p:pic>
      <p:sp>
        <p:nvSpPr>
          <p:cNvPr id="181" name="Google Shape;181;p8"/>
          <p:cNvSpPr txBox="1"/>
          <p:nvPr/>
        </p:nvSpPr>
        <p:spPr>
          <a:xfrm>
            <a:off x="172645" y="4620392"/>
            <a:ext cx="40443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800">
                <a:solidFill>
                  <a:schemeClr val="lt1"/>
                </a:solidFill>
                <a:latin typeface="Roboto"/>
                <a:ea typeface="Roboto"/>
                <a:cs typeface="Roboto"/>
                <a:sym typeface="Roboto"/>
              </a:rPr>
              <a:t>Conceptos</a:t>
            </a:r>
            <a:endParaRPr/>
          </a:p>
          <a:p>
            <a:pPr indent="0" lvl="0" marL="0" marR="0" rtl="0" algn="l">
              <a:spcBef>
                <a:spcPts val="0"/>
              </a:spcBef>
              <a:spcAft>
                <a:spcPts val="0"/>
              </a:spcAft>
              <a:buNone/>
            </a:pPr>
            <a:r>
              <a:rPr lang="es-CO" sz="4800">
                <a:solidFill>
                  <a:schemeClr val="lt1"/>
                </a:solidFill>
                <a:latin typeface="Roboto Thin"/>
                <a:ea typeface="Roboto Thin"/>
                <a:cs typeface="Roboto Thin"/>
                <a:sym typeface="Roboto Thin"/>
              </a:rPr>
              <a:t>básicos</a:t>
            </a:r>
            <a:endParaRPr/>
          </a:p>
        </p:txBody>
      </p:sp>
      <p:pic>
        <p:nvPicPr>
          <p:cNvPr descr="http://2.bp.blogspot.com/_JjoC7eqPOTQ/TDn_rjyYayI/AAAAAAAAANo/UEkvz6lSlkM/s1600/diary_med-res_650w.jpg" id="182" name="Google Shape;182;p8"/>
          <p:cNvPicPr preferRelativeResize="0"/>
          <p:nvPr/>
        </p:nvPicPr>
        <p:blipFill rotWithShape="1">
          <a:blip r:embed="rId5">
            <a:alphaModFix/>
          </a:blip>
          <a:srcRect b="37503" l="2013" r="1086" t="2104"/>
          <a:stretch/>
        </p:blipFill>
        <p:spPr>
          <a:xfrm>
            <a:off x="4312630" y="2223937"/>
            <a:ext cx="3002133" cy="1565970"/>
          </a:xfrm>
          <a:prstGeom prst="rect">
            <a:avLst/>
          </a:prstGeom>
          <a:noFill/>
          <a:ln>
            <a:noFill/>
          </a:ln>
        </p:spPr>
      </p:pic>
      <p:pic>
        <p:nvPicPr>
          <p:cNvPr id="183" name="Google Shape;183;p8"/>
          <p:cNvPicPr preferRelativeResize="0"/>
          <p:nvPr/>
        </p:nvPicPr>
        <p:blipFill rotWithShape="1">
          <a:blip r:embed="rId6">
            <a:alphaModFix/>
          </a:blip>
          <a:srcRect b="13686" l="17146" r="16997" t="9195"/>
          <a:stretch/>
        </p:blipFill>
        <p:spPr>
          <a:xfrm rot="-452843">
            <a:off x="6491162" y="2000806"/>
            <a:ext cx="3004215" cy="1978962"/>
          </a:xfrm>
          <a:prstGeom prst="rect">
            <a:avLst/>
          </a:prstGeom>
          <a:noFill/>
          <a:ln>
            <a:noFill/>
          </a:ln>
        </p:spPr>
      </p:pic>
      <p:pic>
        <p:nvPicPr>
          <p:cNvPr descr="Image result for log book natural history museum" id="184" name="Google Shape;184;p8"/>
          <p:cNvPicPr preferRelativeResize="0"/>
          <p:nvPr/>
        </p:nvPicPr>
        <p:blipFill rotWithShape="1">
          <a:blip r:embed="rId7">
            <a:alphaModFix/>
          </a:blip>
          <a:srcRect b="55397" l="0" r="1488" t="2756"/>
          <a:stretch/>
        </p:blipFill>
        <p:spPr>
          <a:xfrm>
            <a:off x="4340789" y="4428811"/>
            <a:ext cx="3634242" cy="1167661"/>
          </a:xfrm>
          <a:prstGeom prst="rect">
            <a:avLst/>
          </a:prstGeom>
          <a:noFill/>
          <a:ln>
            <a:noFill/>
          </a:ln>
        </p:spPr>
      </p:pic>
      <p:pic>
        <p:nvPicPr>
          <p:cNvPr descr="Image result for many museum specimen labels" id="185" name="Google Shape;185;p8"/>
          <p:cNvPicPr preferRelativeResize="0"/>
          <p:nvPr/>
        </p:nvPicPr>
        <p:blipFill rotWithShape="1">
          <a:blip r:embed="rId8">
            <a:alphaModFix/>
          </a:blip>
          <a:srcRect b="2744" l="2716" r="2815" t="1490"/>
          <a:stretch/>
        </p:blipFill>
        <p:spPr>
          <a:xfrm>
            <a:off x="9020432" y="4118564"/>
            <a:ext cx="2870138" cy="1733911"/>
          </a:xfrm>
          <a:prstGeom prst="rect">
            <a:avLst/>
          </a:prstGeom>
          <a:noFill/>
          <a:ln>
            <a:noFill/>
          </a:ln>
        </p:spPr>
      </p:pic>
      <p:sp>
        <p:nvSpPr>
          <p:cNvPr id="186" name="Google Shape;186;p8"/>
          <p:cNvSpPr txBox="1"/>
          <p:nvPr/>
        </p:nvSpPr>
        <p:spPr>
          <a:xfrm>
            <a:off x="10113044" y="6049728"/>
            <a:ext cx="1906311"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050">
                <a:solidFill>
                  <a:schemeClr val="dk1"/>
                </a:solidFill>
                <a:latin typeface="Roboto Thin"/>
                <a:ea typeface="Roboto Thin"/>
                <a:cs typeface="Roboto Thin"/>
                <a:sym typeface="Roboto Thin"/>
              </a:rPr>
              <a:t>P. Zermoglio, 2018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BED0"/>
        </a:solidFill>
      </p:bgPr>
    </p:bg>
    <p:spTree>
      <p:nvGrpSpPr>
        <p:cNvPr id="191" name="Shape 191"/>
        <p:cNvGrpSpPr/>
        <p:nvPr/>
      </p:nvGrpSpPr>
      <p:grpSpPr>
        <a:xfrm>
          <a:off x="0" y="0"/>
          <a:ext cx="0" cy="0"/>
          <a:chOff x="0" y="0"/>
          <a:chExt cx="0" cy="0"/>
        </a:xfrm>
      </p:grpSpPr>
      <p:sp>
        <p:nvSpPr>
          <p:cNvPr id="192" name="Google Shape;192;p9"/>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333333"/>
              </a:buClr>
              <a:buSzPct val="100000"/>
              <a:buFont typeface="Roboto Thin"/>
              <a:buNone/>
            </a:pPr>
            <a:r>
              <a:rPr lang="es-CO" sz="5400">
                <a:solidFill>
                  <a:srgbClr val="333333"/>
                </a:solidFill>
                <a:latin typeface="Roboto Thin"/>
                <a:ea typeface="Roboto Thin"/>
                <a:cs typeface="Roboto Thin"/>
                <a:sym typeface="Roboto Thin"/>
              </a:rPr>
              <a:t>¿Para qué queremos</a:t>
            </a:r>
            <a:br>
              <a:rPr lang="es-CO" sz="5400">
                <a:solidFill>
                  <a:srgbClr val="333333"/>
                </a:solidFill>
                <a:latin typeface="Roboto Thin"/>
                <a:ea typeface="Roboto Thin"/>
                <a:cs typeface="Roboto Thin"/>
                <a:sym typeface="Roboto Thin"/>
              </a:rPr>
            </a:br>
            <a:r>
              <a:rPr lang="es-CO" sz="5400">
                <a:solidFill>
                  <a:srgbClr val="333333"/>
                </a:solidFill>
                <a:latin typeface="Roboto Medium"/>
                <a:ea typeface="Roboto Medium"/>
                <a:cs typeface="Roboto Medium"/>
                <a:sym typeface="Roboto Medium"/>
              </a:rPr>
              <a:t>digitalizar y almacenar </a:t>
            </a:r>
            <a:r>
              <a:rPr lang="es-CO" sz="5400">
                <a:solidFill>
                  <a:srgbClr val="333333"/>
                </a:solidFill>
                <a:latin typeface="Roboto Thin"/>
                <a:ea typeface="Roboto Thin"/>
                <a:cs typeface="Roboto Thin"/>
                <a:sym typeface="Roboto Thin"/>
              </a:rPr>
              <a:t>datos?</a:t>
            </a:r>
            <a:endParaRPr/>
          </a:p>
        </p:txBody>
      </p:sp>
      <p:pic>
        <p:nvPicPr>
          <p:cNvPr id="193" name="Google Shape;193;p9"/>
          <p:cNvPicPr preferRelativeResize="0"/>
          <p:nvPr/>
        </p:nvPicPr>
        <p:blipFill rotWithShape="1">
          <a:blip r:embed="rId3">
            <a:alphaModFix/>
          </a:blip>
          <a:srcRect b="0" l="0" r="0" t="0"/>
          <a:stretch/>
        </p:blipFill>
        <p:spPr>
          <a:xfrm>
            <a:off x="0" y="6413500"/>
            <a:ext cx="12192000" cy="44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2021-11-04T23:51:30Z</dcterms:created>
  <dc:creator>Microsoft Office User</dc:creator>
</cp:coreProperties>
</file>